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2" r:id="rId16"/>
    <p:sldId id="270" r:id="rId17"/>
    <p:sldId id="271" r:id="rId18"/>
    <p:sldId id="273" r:id="rId19"/>
    <p:sldId id="274" r:id="rId20"/>
    <p:sldId id="275" r:id="rId2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69"/>
    <p:restoredTop sz="94660"/>
  </p:normalViewPr>
  <p:slideViewPr>
    <p:cSldViewPr>
      <p:cViewPr varScale="1">
        <p:scale>
          <a:sx n="101" d="100"/>
          <a:sy n="101" d="100"/>
        </p:scale>
        <p:origin x="1224"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207493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65693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647874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312223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328483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108111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2013092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1455716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3317737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314346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484D6B7-9F0A-47B6-94DB-92A6D5A49C2E}" type="datetimeFigureOut">
              <a:rPr lang="es-MX" smtClean="0"/>
              <a:t>27/07/22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A1ACB11-A3F0-4A9F-A6E9-18C4F581FE49}" type="slidenum">
              <a:rPr lang="es-MX" smtClean="0"/>
              <a:t>‹#›</a:t>
            </a:fld>
            <a:endParaRPr lang="es-MX"/>
          </a:p>
        </p:txBody>
      </p:sp>
    </p:spTree>
    <p:extLst>
      <p:ext uri="{BB962C8B-B14F-4D97-AF65-F5344CB8AC3E}">
        <p14:creationId xmlns:p14="http://schemas.microsoft.com/office/powerpoint/2010/main" val="2133824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4D6B7-9F0A-47B6-94DB-92A6D5A49C2E}" type="datetimeFigureOut">
              <a:rPr lang="es-MX" smtClean="0"/>
              <a:t>27/07/22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ACB11-A3F0-4A9F-A6E9-18C4F581FE49}" type="slidenum">
              <a:rPr lang="es-MX" smtClean="0"/>
              <a:t>‹#›</a:t>
            </a:fld>
            <a:endParaRPr lang="es-MX"/>
          </a:p>
        </p:txBody>
      </p:sp>
    </p:spTree>
    <p:extLst>
      <p:ext uri="{BB962C8B-B14F-4D97-AF65-F5344CB8AC3E}">
        <p14:creationId xmlns:p14="http://schemas.microsoft.com/office/powerpoint/2010/main" val="643431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2632" y="1484784"/>
            <a:ext cx="4610744" cy="2191056"/>
          </a:xfrm>
          <a:prstGeom prst="rect">
            <a:avLst/>
          </a:prstGeom>
        </p:spPr>
      </p:pic>
      <p:sp>
        <p:nvSpPr>
          <p:cNvPr id="4" name="3 CuadroTexto"/>
          <p:cNvSpPr txBox="1"/>
          <p:nvPr/>
        </p:nvSpPr>
        <p:spPr>
          <a:xfrm>
            <a:off x="611560" y="404664"/>
            <a:ext cx="7992888" cy="1323439"/>
          </a:xfrm>
          <a:prstGeom prst="rect">
            <a:avLst/>
          </a:prstGeom>
          <a:noFill/>
        </p:spPr>
        <p:txBody>
          <a:bodyPr wrap="square" rtlCol="0">
            <a:spAutoFit/>
          </a:bodyPr>
          <a:lstStyle/>
          <a:p>
            <a:pPr algn="ctr"/>
            <a:r>
              <a:rPr lang="es-MX" sz="4000" b="1" dirty="0">
                <a:solidFill>
                  <a:srgbClr val="7030A0"/>
                </a:solidFill>
                <a:effectLst>
                  <a:outerShdw blurRad="38100" dist="38100" dir="2700000" algn="tl">
                    <a:srgbClr val="000000">
                      <a:alpha val="43137"/>
                    </a:srgbClr>
                  </a:outerShdw>
                </a:effectLst>
                <a:latin typeface="Century Gothic" pitchFamily="34" charset="0"/>
              </a:rPr>
              <a:t>CLUB ROTARIO BAHÍA DE JALTEMBA-LA PEÑITA A.C.</a:t>
            </a:r>
          </a:p>
        </p:txBody>
      </p:sp>
      <p:sp>
        <p:nvSpPr>
          <p:cNvPr id="6" name="5 CuadroTexto"/>
          <p:cNvSpPr txBox="1"/>
          <p:nvPr/>
        </p:nvSpPr>
        <p:spPr>
          <a:xfrm>
            <a:off x="1619672" y="3501008"/>
            <a:ext cx="5760640" cy="1323439"/>
          </a:xfrm>
          <a:prstGeom prst="rect">
            <a:avLst/>
          </a:prstGeom>
          <a:noFill/>
        </p:spPr>
        <p:txBody>
          <a:bodyPr wrap="square" rtlCol="0">
            <a:spAutoFit/>
          </a:bodyPr>
          <a:lstStyle/>
          <a:p>
            <a:pPr algn="ctr"/>
            <a:r>
              <a:rPr lang="es-MX" sz="4000" dirty="0"/>
              <a:t>⠨⠨⠥⠎⠁⠑⠗⠀⠼⠋⠃</a:t>
            </a:r>
          </a:p>
          <a:p>
            <a:pPr algn="ctr"/>
            <a:r>
              <a:rPr lang="es-MX" sz="4000" dirty="0">
                <a:latin typeface="Divertisenas Lsm _miguelrmorrac" pitchFamily="2" charset="0"/>
              </a:rPr>
              <a:t>USAER</a:t>
            </a:r>
          </a:p>
        </p:txBody>
      </p:sp>
      <p:sp>
        <p:nvSpPr>
          <p:cNvPr id="7" name="6 CuadroTexto"/>
          <p:cNvSpPr txBox="1"/>
          <p:nvPr/>
        </p:nvSpPr>
        <p:spPr>
          <a:xfrm>
            <a:off x="467544" y="5373216"/>
            <a:ext cx="8136904" cy="584775"/>
          </a:xfrm>
          <a:prstGeom prst="rect">
            <a:avLst/>
          </a:prstGeom>
          <a:noFill/>
        </p:spPr>
        <p:txBody>
          <a:bodyPr wrap="square" rtlCol="0">
            <a:spAutoFit/>
          </a:bodyPr>
          <a:lstStyle/>
          <a:p>
            <a:pPr algn="ctr"/>
            <a:r>
              <a:rPr lang="es-MX" sz="3200" b="1" dirty="0">
                <a:solidFill>
                  <a:srgbClr val="FF0066"/>
                </a:solidFill>
                <a:effectLst>
                  <a:outerShdw blurRad="38100" dist="38100" dir="2700000" algn="tl">
                    <a:srgbClr val="000000">
                      <a:alpha val="43137"/>
                    </a:srgbClr>
                  </a:outerShdw>
                </a:effectLst>
              </a:rPr>
              <a:t>Proyecto de Educación Especial 2022</a:t>
            </a:r>
          </a:p>
        </p:txBody>
      </p:sp>
      <p:sp>
        <p:nvSpPr>
          <p:cNvPr id="2" name="TextBox 1">
            <a:extLst>
              <a:ext uri="{FF2B5EF4-FFF2-40B4-BE49-F238E27FC236}">
                <a16:creationId xmlns:a16="http://schemas.microsoft.com/office/drawing/2014/main" id="{AF19E725-B669-5CC9-A3F6-BEAA9241AB48}"/>
              </a:ext>
            </a:extLst>
          </p:cNvPr>
          <p:cNvSpPr txBox="1"/>
          <p:nvPr/>
        </p:nvSpPr>
        <p:spPr>
          <a:xfrm>
            <a:off x="1619672" y="4729499"/>
            <a:ext cx="5904656" cy="369332"/>
          </a:xfrm>
          <a:prstGeom prst="rect">
            <a:avLst/>
          </a:prstGeom>
          <a:noFill/>
        </p:spPr>
        <p:txBody>
          <a:bodyPr wrap="square" rtlCol="0">
            <a:spAutoFit/>
          </a:bodyPr>
          <a:lstStyle/>
          <a:p>
            <a:r>
              <a:rPr lang="en-US" dirty="0"/>
              <a:t>Unit of Support Services for Regular Education #62 (USAER) </a:t>
            </a:r>
          </a:p>
        </p:txBody>
      </p:sp>
    </p:spTree>
    <p:extLst>
      <p:ext uri="{BB962C8B-B14F-4D97-AF65-F5344CB8AC3E}">
        <p14:creationId xmlns:p14="http://schemas.microsoft.com/office/powerpoint/2010/main" val="1814094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836712"/>
            <a:ext cx="3672408" cy="2308324"/>
          </a:xfrm>
          <a:prstGeom prst="rect">
            <a:avLst/>
          </a:prstGeom>
          <a:noFill/>
        </p:spPr>
        <p:txBody>
          <a:bodyPr wrap="square" rtlCol="0">
            <a:spAutoFit/>
          </a:bodyPr>
          <a:lstStyle/>
          <a:p>
            <a:pPr algn="just"/>
            <a:r>
              <a:rPr lang="es-MX" b="1" u="sng" dirty="0">
                <a:latin typeface="Century Gothic" pitchFamily="34" charset="0"/>
              </a:rPr>
              <a:t>Objetivo:</a:t>
            </a:r>
            <a:r>
              <a:rPr lang="es-MX" dirty="0">
                <a:latin typeface="Century Gothic" pitchFamily="34" charset="0"/>
              </a:rPr>
              <a:t> Realizar algunas remodelaciones a las aulas de educación especial con el fin de ofrecer una educación de excelencia a la población focalizada en las áreas de aprendizaje, comunicación y psicología. </a:t>
            </a: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6" y="764704"/>
            <a:ext cx="4297524" cy="5373216"/>
          </a:xfrm>
          <a:prstGeom prst="rect">
            <a:avLst/>
          </a:prstGeom>
        </p:spPr>
      </p:pic>
      <p:sp>
        <p:nvSpPr>
          <p:cNvPr id="2" name="3 CuadroTexto">
            <a:extLst>
              <a:ext uri="{FF2B5EF4-FFF2-40B4-BE49-F238E27FC236}">
                <a16:creationId xmlns:a16="http://schemas.microsoft.com/office/drawing/2014/main" id="{11FDD6B4-D74C-B72A-30F7-C4D905955A64}"/>
              </a:ext>
            </a:extLst>
          </p:cNvPr>
          <p:cNvSpPr txBox="1"/>
          <p:nvPr/>
        </p:nvSpPr>
        <p:spPr>
          <a:xfrm>
            <a:off x="403052" y="3583375"/>
            <a:ext cx="3672408" cy="2308324"/>
          </a:xfrm>
          <a:prstGeom prst="rect">
            <a:avLst/>
          </a:prstGeom>
          <a:noFill/>
        </p:spPr>
        <p:txBody>
          <a:bodyPr wrap="square" rtlCol="0">
            <a:spAutoFit/>
          </a:bodyPr>
          <a:lstStyle/>
          <a:p>
            <a:pPr algn="just"/>
            <a:r>
              <a:rPr lang="es-MX" b="1" u="sng" dirty="0">
                <a:latin typeface="Century Gothic" pitchFamily="34" charset="0"/>
              </a:rPr>
              <a:t>Objective</a:t>
            </a:r>
            <a:r>
              <a:rPr lang="es-MX" dirty="0">
                <a:latin typeface="Century Gothic" pitchFamily="34" charset="0"/>
              </a:rPr>
              <a:t>: Carry out some remodeling of the special education classrooms in order to offer an excellent education to the students focused on the areas of learning, communication and psychology.</a:t>
            </a:r>
          </a:p>
        </p:txBody>
      </p:sp>
    </p:spTree>
    <p:extLst>
      <p:ext uri="{BB962C8B-B14F-4D97-AF65-F5344CB8AC3E}">
        <p14:creationId xmlns:p14="http://schemas.microsoft.com/office/powerpoint/2010/main" val="1871760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548680"/>
            <a:ext cx="8064896" cy="830997"/>
          </a:xfrm>
          <a:prstGeom prst="rect">
            <a:avLst/>
          </a:prstGeom>
          <a:noFill/>
        </p:spPr>
        <p:txBody>
          <a:bodyPr wrap="square" rtlCol="0">
            <a:spAutoFit/>
          </a:bodyPr>
          <a:lstStyle/>
          <a:p>
            <a:pPr algn="ctr"/>
            <a:r>
              <a:rPr lang="es-MX" sz="2800" b="1" dirty="0">
                <a:solidFill>
                  <a:srgbClr val="FF0000"/>
                </a:solidFill>
                <a:effectLst>
                  <a:outerShdw blurRad="38100" dist="38100" dir="2700000" algn="tl">
                    <a:srgbClr val="000000">
                      <a:alpha val="43137"/>
                    </a:srgbClr>
                  </a:outerShdw>
                </a:effectLst>
                <a:latin typeface="Century Gothic" pitchFamily="34" charset="0"/>
              </a:rPr>
              <a:t>Esc. Primaria “Vicente Guerrero”</a:t>
            </a:r>
          </a:p>
          <a:p>
            <a:pPr algn="ctr"/>
            <a:r>
              <a:rPr lang="es-MX" sz="2000" dirty="0">
                <a:latin typeface="Century Gothic" pitchFamily="34" charset="0"/>
              </a:rPr>
              <a:t>*Ubicada en la localidad de Las Varas</a:t>
            </a:r>
            <a:endParaRPr lang="es-MX" dirty="0">
              <a:latin typeface="Century Gothic" pitchFamily="34" charset="0"/>
            </a:endParaRP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880" y="1484784"/>
            <a:ext cx="6732240" cy="5049180"/>
          </a:xfrm>
          <a:prstGeom prst="rect">
            <a:avLst/>
          </a:prstGeom>
        </p:spPr>
      </p:pic>
    </p:spTree>
    <p:extLst>
      <p:ext uri="{BB962C8B-B14F-4D97-AF65-F5344CB8AC3E}">
        <p14:creationId xmlns:p14="http://schemas.microsoft.com/office/powerpoint/2010/main" val="1847288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476672"/>
            <a:ext cx="7836363" cy="5877272"/>
          </a:xfrm>
          <a:prstGeom prst="rect">
            <a:avLst/>
          </a:prstGeom>
        </p:spPr>
      </p:pic>
    </p:spTree>
    <p:extLst>
      <p:ext uri="{BB962C8B-B14F-4D97-AF65-F5344CB8AC3E}">
        <p14:creationId xmlns:p14="http://schemas.microsoft.com/office/powerpoint/2010/main" val="392102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8388424" cy="6291318"/>
          </a:xfrm>
          <a:prstGeom prst="rect">
            <a:avLst/>
          </a:prstGeom>
        </p:spPr>
      </p:pic>
    </p:spTree>
    <p:extLst>
      <p:ext uri="{BB962C8B-B14F-4D97-AF65-F5344CB8AC3E}">
        <p14:creationId xmlns:p14="http://schemas.microsoft.com/office/powerpoint/2010/main" val="137331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244408" cy="6183306"/>
          </a:xfrm>
          <a:prstGeom prst="rect">
            <a:avLst/>
          </a:prstGeom>
        </p:spPr>
      </p:pic>
    </p:spTree>
    <p:extLst>
      <p:ext uri="{BB962C8B-B14F-4D97-AF65-F5344CB8AC3E}">
        <p14:creationId xmlns:p14="http://schemas.microsoft.com/office/powerpoint/2010/main" val="293177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476672"/>
            <a:ext cx="7812360" cy="5859270"/>
          </a:xfrm>
          <a:prstGeom prst="rect">
            <a:avLst/>
          </a:prstGeom>
        </p:spPr>
      </p:pic>
    </p:spTree>
    <p:extLst>
      <p:ext uri="{BB962C8B-B14F-4D97-AF65-F5344CB8AC3E}">
        <p14:creationId xmlns:p14="http://schemas.microsoft.com/office/powerpoint/2010/main" val="44649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766073"/>
            <a:ext cx="2834026" cy="5038267"/>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184" y="766073"/>
            <a:ext cx="2808312" cy="4992554"/>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766073"/>
            <a:ext cx="2834025" cy="5038267"/>
          </a:xfrm>
          <a:prstGeom prst="rect">
            <a:avLst/>
          </a:prstGeom>
        </p:spPr>
      </p:pic>
    </p:spTree>
    <p:extLst>
      <p:ext uri="{BB962C8B-B14F-4D97-AF65-F5344CB8AC3E}">
        <p14:creationId xmlns:p14="http://schemas.microsoft.com/office/powerpoint/2010/main" val="206694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332656"/>
            <a:ext cx="4032448" cy="6063198"/>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Acciones realizadas:</a:t>
            </a:r>
          </a:p>
          <a:p>
            <a:endParaRPr lang="es-MX" dirty="0"/>
          </a:p>
          <a:p>
            <a:pPr marL="285750" indent="-285750">
              <a:buFont typeface="Wingdings" pitchFamily="2" charset="2"/>
              <a:buChar char="ü"/>
            </a:pPr>
            <a:r>
              <a:rPr lang="es-MX" dirty="0">
                <a:latin typeface="Century Gothic" pitchFamily="34" charset="0"/>
              </a:rPr>
              <a:t>Resane de grietas.</a:t>
            </a:r>
          </a:p>
          <a:p>
            <a:pPr marL="285750" indent="-285750">
              <a:buFont typeface="Wingdings" pitchFamily="2" charset="2"/>
              <a:buChar char="ü"/>
            </a:pPr>
            <a:r>
              <a:rPr lang="es-MX" dirty="0">
                <a:latin typeface="Century Gothic" pitchFamily="34" charset="0"/>
              </a:rPr>
              <a:t>Aplicación de pintura en muros y techo.</a:t>
            </a:r>
          </a:p>
          <a:p>
            <a:pPr marL="285750" indent="-285750">
              <a:buFont typeface="Wingdings" pitchFamily="2" charset="2"/>
              <a:buChar char="ü"/>
            </a:pPr>
            <a:r>
              <a:rPr lang="es-MX" dirty="0">
                <a:latin typeface="Century Gothic" pitchFamily="34" charset="0"/>
              </a:rPr>
              <a:t>Instalación de abanicos de techo (los que se encontraban no funcionaban y quien los reviso hizo mención de que ya no era posible arreglarlos).</a:t>
            </a:r>
          </a:p>
          <a:p>
            <a:pPr marL="285750" indent="-285750">
              <a:buFont typeface="Wingdings" pitchFamily="2" charset="2"/>
              <a:buChar char="ü"/>
            </a:pPr>
            <a:r>
              <a:rPr lang="es-MX" dirty="0">
                <a:latin typeface="Century Gothic" pitchFamily="34" charset="0"/>
              </a:rPr>
              <a:t>Instalación de lámparas de techo (el salón no contaba con iluminación).</a:t>
            </a:r>
          </a:p>
          <a:p>
            <a:pPr marL="285750" indent="-285750">
              <a:buFont typeface="Wingdings" pitchFamily="2" charset="2"/>
              <a:buChar char="ü"/>
            </a:pPr>
            <a:r>
              <a:rPr lang="es-MX" dirty="0">
                <a:latin typeface="Century Gothic" pitchFamily="34" charset="0"/>
              </a:rPr>
              <a:t>Instalación de cableado nuevo.</a:t>
            </a:r>
          </a:p>
          <a:p>
            <a:pPr marL="285750" indent="-285750">
              <a:buFont typeface="Wingdings" pitchFamily="2" charset="2"/>
              <a:buChar char="ü"/>
            </a:pPr>
            <a:r>
              <a:rPr lang="es-MX" dirty="0">
                <a:latin typeface="Century Gothic" pitchFamily="34" charset="0"/>
              </a:rPr>
              <a:t>Instalación de apagadores y toma corriente.</a:t>
            </a:r>
          </a:p>
          <a:p>
            <a:pPr marL="285750" indent="-285750">
              <a:buFont typeface="Wingdings" pitchFamily="2" charset="2"/>
              <a:buChar char="ü"/>
            </a:pPr>
            <a:r>
              <a:rPr lang="es-MX" dirty="0">
                <a:latin typeface="Century Gothic" pitchFamily="34" charset="0"/>
              </a:rPr>
              <a:t>Aplicación de pintura en herrería.</a:t>
            </a:r>
          </a:p>
          <a:p>
            <a:pPr marL="285750" indent="-285750">
              <a:buFont typeface="Wingdings" pitchFamily="2" charset="2"/>
              <a:buChar char="ü"/>
            </a:pPr>
            <a:r>
              <a:rPr lang="es-MX" dirty="0">
                <a:latin typeface="Century Gothic" pitchFamily="34" charset="0"/>
              </a:rPr>
              <a:t>Reposición de cristales dañados.</a:t>
            </a:r>
          </a:p>
        </p:txBody>
      </p:sp>
      <p:sp>
        <p:nvSpPr>
          <p:cNvPr id="2" name="3 CuadroTexto">
            <a:extLst>
              <a:ext uri="{FF2B5EF4-FFF2-40B4-BE49-F238E27FC236}">
                <a16:creationId xmlns:a16="http://schemas.microsoft.com/office/drawing/2014/main" id="{893A27C4-FF7B-CB07-50E8-5A5C0F302780}"/>
              </a:ext>
            </a:extLst>
          </p:cNvPr>
          <p:cNvSpPr txBox="1"/>
          <p:nvPr/>
        </p:nvSpPr>
        <p:spPr>
          <a:xfrm>
            <a:off x="4644008" y="318130"/>
            <a:ext cx="4032448" cy="5232202"/>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Actions taken:</a:t>
            </a:r>
          </a:p>
          <a:p>
            <a:endParaRPr lang="es-MX" dirty="0"/>
          </a:p>
          <a:p>
            <a:pPr marL="285750" indent="-285750">
              <a:buFont typeface="Wingdings" pitchFamily="2" charset="2"/>
              <a:buChar char="ü"/>
            </a:pPr>
            <a:r>
              <a:rPr lang="es-MX" dirty="0">
                <a:latin typeface="Century Gothic" pitchFamily="34" charset="0"/>
              </a:rPr>
              <a:t>Repair of cracks.</a:t>
            </a:r>
          </a:p>
          <a:p>
            <a:pPr marL="285750" indent="-285750">
              <a:buFont typeface="Wingdings" pitchFamily="2" charset="2"/>
              <a:buChar char="ü"/>
            </a:pPr>
            <a:r>
              <a:rPr lang="es-MX" dirty="0">
                <a:latin typeface="Century Gothic" pitchFamily="34" charset="0"/>
              </a:rPr>
              <a:t>Paint application on walls and ceiling.</a:t>
            </a:r>
          </a:p>
          <a:p>
            <a:pPr marL="285750" indent="-285750">
              <a:buFont typeface="Wingdings" pitchFamily="2" charset="2"/>
              <a:buChar char="ü"/>
            </a:pPr>
            <a:r>
              <a:rPr lang="es-MX" dirty="0">
                <a:latin typeface="Century Gothic" pitchFamily="34" charset="0"/>
              </a:rPr>
              <a:t>Installation of ceiling fans (the ones that were found were not working and whoever checked them mentioned that it was no longer possible to fix them).</a:t>
            </a:r>
          </a:p>
          <a:p>
            <a:pPr marL="285750" indent="-285750">
              <a:buFont typeface="Wingdings" pitchFamily="2" charset="2"/>
              <a:buChar char="ü"/>
            </a:pPr>
            <a:r>
              <a:rPr lang="es-MX" dirty="0">
                <a:latin typeface="Century Gothic" pitchFamily="34" charset="0"/>
              </a:rPr>
              <a:t>Installation of ceiling lamps (the room did not have lighting).</a:t>
            </a:r>
          </a:p>
          <a:p>
            <a:pPr marL="285750" indent="-285750">
              <a:buFont typeface="Wingdings" pitchFamily="2" charset="2"/>
              <a:buChar char="ü"/>
            </a:pPr>
            <a:r>
              <a:rPr lang="es-MX" dirty="0">
                <a:latin typeface="Century Gothic" pitchFamily="34" charset="0"/>
              </a:rPr>
              <a:t>Installation of new wiring.</a:t>
            </a:r>
          </a:p>
          <a:p>
            <a:pPr marL="285750" indent="-285750">
              <a:buFont typeface="Wingdings" pitchFamily="2" charset="2"/>
              <a:buChar char="ü"/>
            </a:pPr>
            <a:r>
              <a:rPr lang="es-MX" dirty="0">
                <a:latin typeface="Century Gothic" pitchFamily="34" charset="0"/>
              </a:rPr>
              <a:t>Installation of switches and outlets.</a:t>
            </a:r>
          </a:p>
          <a:p>
            <a:pPr marL="285750" indent="-285750">
              <a:buFont typeface="Wingdings" pitchFamily="2" charset="2"/>
              <a:buChar char="ü"/>
            </a:pPr>
            <a:r>
              <a:rPr lang="es-MX" dirty="0">
                <a:latin typeface="Century Gothic" pitchFamily="34" charset="0"/>
              </a:rPr>
              <a:t>Blacksmith paint application.</a:t>
            </a:r>
          </a:p>
          <a:p>
            <a:pPr marL="285750" indent="-285750">
              <a:buFont typeface="Wingdings" pitchFamily="2" charset="2"/>
              <a:buChar char="ü"/>
            </a:pPr>
            <a:r>
              <a:rPr lang="es-MX" dirty="0">
                <a:latin typeface="Century Gothic" pitchFamily="34" charset="0"/>
              </a:rPr>
              <a:t>Replacement of damaged glass in the windows.</a:t>
            </a:r>
          </a:p>
        </p:txBody>
      </p:sp>
    </p:spTree>
    <p:extLst>
      <p:ext uri="{BB962C8B-B14F-4D97-AF65-F5344CB8AC3E}">
        <p14:creationId xmlns:p14="http://schemas.microsoft.com/office/powerpoint/2010/main" val="195737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316416" cy="6237312"/>
          </a:xfrm>
          <a:prstGeom prst="rect">
            <a:avLst/>
          </a:prstGeom>
        </p:spPr>
      </p:pic>
    </p:spTree>
    <p:extLst>
      <p:ext uri="{BB962C8B-B14F-4D97-AF65-F5344CB8AC3E}">
        <p14:creationId xmlns:p14="http://schemas.microsoft.com/office/powerpoint/2010/main" val="1014783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316416" cy="6237312"/>
          </a:xfrm>
          <a:prstGeom prst="rect">
            <a:avLst/>
          </a:prstGeom>
        </p:spPr>
      </p:pic>
    </p:spTree>
    <p:extLst>
      <p:ext uri="{BB962C8B-B14F-4D97-AF65-F5344CB8AC3E}">
        <p14:creationId xmlns:p14="http://schemas.microsoft.com/office/powerpoint/2010/main" val="349005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05" y="620688"/>
            <a:ext cx="4137924" cy="5517232"/>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620688"/>
            <a:ext cx="4176464" cy="5568618"/>
          </a:xfrm>
          <a:prstGeom prst="rect">
            <a:avLst/>
          </a:prstGeom>
        </p:spPr>
      </p:pic>
    </p:spTree>
    <p:extLst>
      <p:ext uri="{BB962C8B-B14F-4D97-AF65-F5344CB8AC3E}">
        <p14:creationId xmlns:p14="http://schemas.microsoft.com/office/powerpoint/2010/main" val="2410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611560" y="476672"/>
            <a:ext cx="7920880" cy="2554545"/>
          </a:xfrm>
          <a:prstGeom prst="rect">
            <a:avLst/>
          </a:prstGeom>
          <a:noFill/>
        </p:spPr>
        <p:txBody>
          <a:bodyPr wrap="square" rtlCol="0">
            <a:spAutoFit/>
          </a:bodyPr>
          <a:lstStyle/>
          <a:p>
            <a:pPr algn="just"/>
            <a:r>
              <a:rPr lang="es-MX" sz="2000" b="1" dirty="0">
                <a:latin typeface="Century Gothic" pitchFamily="34" charset="0"/>
              </a:rPr>
              <a:t>En la remodelación de esta aula de educación especial se vieron beneficiadas la escuela primaria “General Francisco Villa” y “Vicente Guerrero”, ya que ambas escuelas comparten el edificio a contra turno y el espacio destinado para educación especial es el mismo; beneficiando a un aproximado de 50 alumnos atendidos en el ciclo escolar 2021 – 2022, más los que se incorporen en los próximos ciclos escolares. </a:t>
            </a:r>
          </a:p>
        </p:txBody>
      </p:sp>
      <p:sp>
        <p:nvSpPr>
          <p:cNvPr id="2" name="3 CuadroTexto">
            <a:extLst>
              <a:ext uri="{FF2B5EF4-FFF2-40B4-BE49-F238E27FC236}">
                <a16:creationId xmlns:a16="http://schemas.microsoft.com/office/drawing/2014/main" id="{0DA857CB-2D21-3072-9D90-198BA63C5C0A}"/>
              </a:ext>
            </a:extLst>
          </p:cNvPr>
          <p:cNvSpPr txBox="1"/>
          <p:nvPr/>
        </p:nvSpPr>
        <p:spPr>
          <a:xfrm>
            <a:off x="611560" y="3861048"/>
            <a:ext cx="7920880" cy="2246769"/>
          </a:xfrm>
          <a:prstGeom prst="rect">
            <a:avLst/>
          </a:prstGeom>
          <a:noFill/>
        </p:spPr>
        <p:txBody>
          <a:bodyPr wrap="square" rtlCol="0">
            <a:spAutoFit/>
          </a:bodyPr>
          <a:lstStyle/>
          <a:p>
            <a:pPr algn="just"/>
            <a:r>
              <a:rPr lang="es-MX" sz="2000" b="1" dirty="0">
                <a:latin typeface="Century Gothic" pitchFamily="34" charset="0"/>
              </a:rPr>
              <a:t>In the remodeling of this special education classroom, the "General Francisco Villa" and "Vicente Guerrero" primary schools benefited, since both schools share the building in reverse shift and the space destined for special education is the same; benefiting approximately 50 students served in the 2021-2022 school year, plus those who join in the next school years.</a:t>
            </a:r>
          </a:p>
        </p:txBody>
      </p:sp>
    </p:spTree>
    <p:extLst>
      <p:ext uri="{BB962C8B-B14F-4D97-AF65-F5344CB8AC3E}">
        <p14:creationId xmlns:p14="http://schemas.microsoft.com/office/powerpoint/2010/main" val="1500797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548680"/>
            <a:ext cx="8064896" cy="830997"/>
          </a:xfrm>
          <a:prstGeom prst="rect">
            <a:avLst/>
          </a:prstGeom>
          <a:noFill/>
        </p:spPr>
        <p:txBody>
          <a:bodyPr wrap="square" rtlCol="0">
            <a:spAutoFit/>
          </a:bodyPr>
          <a:lstStyle/>
          <a:p>
            <a:pPr algn="ctr"/>
            <a:r>
              <a:rPr lang="es-MX" sz="2800" b="1" dirty="0">
                <a:solidFill>
                  <a:srgbClr val="FF0000"/>
                </a:solidFill>
                <a:effectLst>
                  <a:outerShdw blurRad="38100" dist="38100" dir="2700000" algn="tl">
                    <a:srgbClr val="000000">
                      <a:alpha val="43137"/>
                    </a:srgbClr>
                  </a:outerShdw>
                </a:effectLst>
                <a:latin typeface="Century Gothic" pitchFamily="34" charset="0"/>
              </a:rPr>
              <a:t>Esc. Primaria “Esteban Baca Calderón”</a:t>
            </a:r>
          </a:p>
          <a:p>
            <a:pPr algn="ctr"/>
            <a:r>
              <a:rPr lang="es-MX" sz="2000" dirty="0">
                <a:latin typeface="Century Gothic" pitchFamily="34" charset="0"/>
              </a:rPr>
              <a:t>*Ubicada en la localidad de Las Varas</a:t>
            </a:r>
            <a:endParaRPr lang="es-MX" dirty="0">
              <a:latin typeface="Century Gothic" pitchFamily="34" charset="0"/>
            </a:endParaRPr>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910" y="1355986"/>
            <a:ext cx="4022179" cy="5362906"/>
          </a:xfrm>
          <a:prstGeom prst="rect">
            <a:avLst/>
          </a:prstGeom>
        </p:spPr>
      </p:pic>
    </p:spTree>
    <p:extLst>
      <p:ext uri="{BB962C8B-B14F-4D97-AF65-F5344CB8AC3E}">
        <p14:creationId xmlns:p14="http://schemas.microsoft.com/office/powerpoint/2010/main" val="177252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15698" y="260648"/>
            <a:ext cx="3984294" cy="6124754"/>
          </a:xfrm>
          <a:prstGeom prst="rect">
            <a:avLst/>
          </a:prstGeom>
          <a:noFill/>
        </p:spPr>
        <p:txBody>
          <a:bodyPr wrap="square" rtlCol="0">
            <a:spAutoFit/>
          </a:bodyPr>
          <a:lstStyle/>
          <a:p>
            <a:r>
              <a:rPr lang="es-MX" sz="2400" b="1" dirty="0">
                <a:solidFill>
                  <a:srgbClr val="00B050"/>
                </a:solidFill>
                <a:effectLst>
                  <a:outerShdw blurRad="38100" dist="38100" dir="2700000" algn="tl">
                    <a:srgbClr val="000000">
                      <a:alpha val="43137"/>
                    </a:srgbClr>
                  </a:outerShdw>
                </a:effectLst>
              </a:rPr>
              <a:t>Acciones realizadas:</a:t>
            </a:r>
          </a:p>
          <a:p>
            <a:endParaRPr lang="es-MX" sz="1600" dirty="0"/>
          </a:p>
          <a:p>
            <a:pPr marL="285750" indent="-285750" algn="just">
              <a:buFont typeface="Wingdings" pitchFamily="2" charset="2"/>
              <a:buChar char="ü"/>
            </a:pPr>
            <a:r>
              <a:rPr lang="es-MX" sz="1600" dirty="0">
                <a:latin typeface="Century Gothic" pitchFamily="34" charset="0"/>
              </a:rPr>
              <a:t>Instalación de cristales.</a:t>
            </a:r>
          </a:p>
          <a:p>
            <a:pPr marL="285750" indent="-285750" algn="just">
              <a:buFont typeface="Wingdings" pitchFamily="2" charset="2"/>
              <a:buChar char="ü"/>
            </a:pPr>
            <a:endParaRPr lang="es-MX" sz="1600" dirty="0">
              <a:latin typeface="Century Gothic" pitchFamily="34" charset="0"/>
            </a:endParaRPr>
          </a:p>
          <a:p>
            <a:pPr algn="just"/>
            <a:r>
              <a:rPr lang="es-MX" sz="1600" dirty="0">
                <a:latin typeface="Century Gothic" pitchFamily="34" charset="0"/>
              </a:rPr>
              <a:t>*La escuela fue remodelada hace aproximadamente 5 meses por parte de Gobierno del Estado y el único salón que no fue remodelado fue el destinado para educación especial; solo realizaron la instalación de un AC, el cual no podía ser utilizado por la usencia de cristales.</a:t>
            </a:r>
          </a:p>
          <a:p>
            <a:pPr algn="just"/>
            <a:endParaRPr lang="es-MX" sz="1600" dirty="0">
              <a:latin typeface="Century Gothic" pitchFamily="34" charset="0"/>
            </a:endParaRPr>
          </a:p>
          <a:p>
            <a:pPr algn="just"/>
            <a:r>
              <a:rPr lang="es-MX" sz="1600" dirty="0">
                <a:latin typeface="Century Gothic" pitchFamily="34" charset="0"/>
              </a:rPr>
              <a:t>Con esta acción se ven beneficiadas la escuela primaria “16 de Septiembre” y “Esteban Baca Calderón”, ya que ambas escuelas comparten el edificio a contra turno y el espacio destinado para educación especial es el mismo; beneficiando a un aproximado de 60 alumnos atendidos en el ciclo escolar 2021 – 2022, más los que se incorporen en los próximos ciclos escolares. </a:t>
            </a:r>
          </a:p>
        </p:txBody>
      </p:sp>
      <p:sp>
        <p:nvSpPr>
          <p:cNvPr id="2" name="3 CuadroTexto">
            <a:extLst>
              <a:ext uri="{FF2B5EF4-FFF2-40B4-BE49-F238E27FC236}">
                <a16:creationId xmlns:a16="http://schemas.microsoft.com/office/drawing/2014/main" id="{44C96F42-69DF-250B-89DE-C7D20000AC11}"/>
              </a:ext>
            </a:extLst>
          </p:cNvPr>
          <p:cNvSpPr txBox="1"/>
          <p:nvPr/>
        </p:nvSpPr>
        <p:spPr>
          <a:xfrm>
            <a:off x="4788024" y="260648"/>
            <a:ext cx="3984294" cy="6124754"/>
          </a:xfrm>
          <a:prstGeom prst="rect">
            <a:avLst/>
          </a:prstGeom>
          <a:noFill/>
        </p:spPr>
        <p:txBody>
          <a:bodyPr wrap="square" rtlCol="0">
            <a:spAutoFit/>
          </a:bodyPr>
          <a:lstStyle/>
          <a:p>
            <a:r>
              <a:rPr lang="es-MX" sz="2400" b="1" dirty="0">
                <a:solidFill>
                  <a:srgbClr val="00B050"/>
                </a:solidFill>
                <a:effectLst>
                  <a:outerShdw blurRad="38100" dist="38100" dir="2700000" algn="tl">
                    <a:srgbClr val="000000">
                      <a:alpha val="43137"/>
                    </a:srgbClr>
                  </a:outerShdw>
                </a:effectLst>
              </a:rPr>
              <a:t>Actions taken:</a:t>
            </a:r>
          </a:p>
          <a:p>
            <a:endParaRPr lang="es-MX" sz="1600" dirty="0"/>
          </a:p>
          <a:p>
            <a:pPr marL="285750" indent="-285750" algn="just">
              <a:buFont typeface="Wingdings" pitchFamily="2" charset="2"/>
              <a:buChar char="ü"/>
            </a:pPr>
            <a:r>
              <a:rPr lang="es-MX" sz="1600" dirty="0">
                <a:latin typeface="Century Gothic" pitchFamily="34" charset="0"/>
              </a:rPr>
              <a:t>Installation of crystals.</a:t>
            </a:r>
          </a:p>
          <a:p>
            <a:pPr marL="285750" indent="-285750" algn="just">
              <a:buFont typeface="Wingdings" pitchFamily="2" charset="2"/>
              <a:buChar char="ü"/>
            </a:pPr>
            <a:endParaRPr lang="es-MX" sz="1600" dirty="0">
              <a:latin typeface="Century Gothic" pitchFamily="34" charset="0"/>
            </a:endParaRPr>
          </a:p>
          <a:p>
            <a:pPr algn="just"/>
            <a:r>
              <a:rPr lang="es-MX" sz="1600" dirty="0">
                <a:latin typeface="Century Gothic" pitchFamily="34" charset="0"/>
              </a:rPr>
              <a:t>*The school was remodeled approximately 5 months ago by the State Government and the only room that was not remodeled was the one for special education; they only installed an AC, which could not be used due to the absence of glass.</a:t>
            </a:r>
          </a:p>
          <a:p>
            <a:pPr algn="just"/>
            <a:endParaRPr lang="es-MX" sz="1600" dirty="0">
              <a:latin typeface="Century Gothic" pitchFamily="34" charset="0"/>
            </a:endParaRPr>
          </a:p>
          <a:p>
            <a:pPr algn="just"/>
            <a:endParaRPr lang="es-MX" sz="1600" dirty="0">
              <a:latin typeface="Century Gothic" pitchFamily="34" charset="0"/>
            </a:endParaRPr>
          </a:p>
          <a:p>
            <a:pPr algn="just"/>
            <a:r>
              <a:rPr lang="es-MX" sz="1600" dirty="0">
                <a:latin typeface="Century Gothic" pitchFamily="34" charset="0"/>
              </a:rPr>
              <a:t>The “16 de Septiembre” and “Esteban Baca Calderón” primary schools benefit from this action, since both schools share the building on a shift basis and the space allocated for special education is the same; benefiting approximately 60 students served in the 2021-2022 school year, plus those who join in the next school years. </a:t>
            </a:r>
          </a:p>
          <a:p>
            <a:pPr algn="just"/>
            <a:endParaRPr lang="es-MX" sz="1600" dirty="0">
              <a:latin typeface="Century Gothic" pitchFamily="34" charset="0"/>
            </a:endParaRPr>
          </a:p>
        </p:txBody>
      </p:sp>
      <p:sp>
        <p:nvSpPr>
          <p:cNvPr id="3" name="TextBox 2">
            <a:extLst>
              <a:ext uri="{FF2B5EF4-FFF2-40B4-BE49-F238E27FC236}">
                <a16:creationId xmlns:a16="http://schemas.microsoft.com/office/drawing/2014/main" id="{D778EE72-7A44-DF1F-201E-4A68EB0C1DE9}"/>
              </a:ext>
            </a:extLst>
          </p:cNvPr>
          <p:cNvSpPr txBox="1"/>
          <p:nvPr/>
        </p:nvSpPr>
        <p:spPr>
          <a:xfrm>
            <a:off x="1115616" y="6381328"/>
            <a:ext cx="6912768" cy="338554"/>
          </a:xfrm>
          <a:prstGeom prst="rect">
            <a:avLst/>
          </a:prstGeom>
          <a:noFill/>
        </p:spPr>
        <p:txBody>
          <a:bodyPr wrap="square" rtlCol="0">
            <a:spAutoFit/>
          </a:bodyPr>
          <a:lstStyle/>
          <a:p>
            <a:pPr algn="ctr"/>
            <a:r>
              <a:rPr lang="es-MX" sz="1600" b="1" dirty="0">
                <a:latin typeface="Century Gothic" pitchFamily="34" charset="0"/>
              </a:rPr>
              <a:t>escuela primaria “16 de Septiembre” y “Esteban Baca Calderón”</a:t>
            </a:r>
            <a:endParaRPr lang="es-ES_tradnl" sz="1600" b="1" dirty="0"/>
          </a:p>
        </p:txBody>
      </p:sp>
    </p:spTree>
    <p:extLst>
      <p:ext uri="{BB962C8B-B14F-4D97-AF65-F5344CB8AC3E}">
        <p14:creationId xmlns:p14="http://schemas.microsoft.com/office/powerpoint/2010/main" val="1945463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15698" y="1340768"/>
            <a:ext cx="3840278" cy="4124206"/>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Acciones realizadas:</a:t>
            </a:r>
          </a:p>
          <a:p>
            <a:endParaRPr lang="es-MX" dirty="0"/>
          </a:p>
          <a:p>
            <a:pPr marL="285750" indent="-285750" algn="just">
              <a:buFont typeface="Wingdings" pitchFamily="2" charset="2"/>
              <a:buChar char="ü"/>
            </a:pPr>
            <a:r>
              <a:rPr lang="es-MX" dirty="0">
                <a:latin typeface="Century Gothic" pitchFamily="34" charset="0"/>
              </a:rPr>
              <a:t>Instalación de cristales.</a:t>
            </a:r>
          </a:p>
          <a:p>
            <a:pPr marL="285750" indent="-285750" algn="just">
              <a:buFont typeface="Wingdings" pitchFamily="2" charset="2"/>
              <a:buChar char="ü"/>
            </a:pPr>
            <a:endParaRPr lang="es-MX" dirty="0">
              <a:latin typeface="Century Gothic" pitchFamily="34" charset="0"/>
            </a:endParaRPr>
          </a:p>
          <a:p>
            <a:pPr algn="just"/>
            <a:r>
              <a:rPr lang="es-MX" dirty="0">
                <a:latin typeface="Century Gothic" pitchFamily="34" charset="0"/>
              </a:rPr>
              <a:t>*Se cuenta con pintura sobrante suficiente para pintar este espacio, el cual no fue pintado por el cierre de la escuela a consecuencia de una situación sanitaria de gripe, hepatitis y viruela.  Aplicaremos la pintura una vez iniciado el próximo ciclo escolar y restauradas las paredes.</a:t>
            </a:r>
          </a:p>
        </p:txBody>
      </p:sp>
      <p:sp>
        <p:nvSpPr>
          <p:cNvPr id="2" name="3 CuadroTexto">
            <a:extLst>
              <a:ext uri="{FF2B5EF4-FFF2-40B4-BE49-F238E27FC236}">
                <a16:creationId xmlns:a16="http://schemas.microsoft.com/office/drawing/2014/main" id="{34BDBD33-80DF-C393-1A6E-F44823DBBCC5}"/>
              </a:ext>
            </a:extLst>
          </p:cNvPr>
          <p:cNvSpPr txBox="1"/>
          <p:nvPr/>
        </p:nvSpPr>
        <p:spPr>
          <a:xfrm>
            <a:off x="4764170" y="1412776"/>
            <a:ext cx="3840278" cy="4124206"/>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Actions taken:</a:t>
            </a:r>
          </a:p>
          <a:p>
            <a:endParaRPr lang="es-MX" dirty="0"/>
          </a:p>
          <a:p>
            <a:pPr marL="285750" indent="-285750" algn="just">
              <a:buFont typeface="Wingdings" pitchFamily="2" charset="2"/>
              <a:buChar char="ü"/>
            </a:pPr>
            <a:r>
              <a:rPr lang="es-MX" dirty="0">
                <a:latin typeface="Century Gothic" pitchFamily="34" charset="0"/>
              </a:rPr>
              <a:t>Installation of window glass.</a:t>
            </a:r>
          </a:p>
          <a:p>
            <a:pPr marL="285750" indent="-285750" algn="just">
              <a:buFont typeface="Wingdings" pitchFamily="2" charset="2"/>
              <a:buChar char="ü"/>
            </a:pPr>
            <a:endParaRPr lang="es-MX" dirty="0">
              <a:latin typeface="Century Gothic" pitchFamily="34" charset="0"/>
            </a:endParaRPr>
          </a:p>
          <a:p>
            <a:pPr marL="285750" indent="-285750" algn="just">
              <a:buFont typeface="Wingdings" pitchFamily="2" charset="2"/>
              <a:buChar char="ü"/>
            </a:pPr>
            <a:r>
              <a:rPr lang="es-MX" dirty="0">
                <a:latin typeface="Century Gothic" pitchFamily="34" charset="0"/>
              </a:rPr>
              <a:t>*There is enough leftover paint to paint this space, which was not painted due to the closure of the school as a result of a health situation involving the flu, hepatitis and smallpox. We will apply the paint once the next school year starts and the walls are restored.</a:t>
            </a:r>
          </a:p>
        </p:txBody>
      </p:sp>
      <p:sp>
        <p:nvSpPr>
          <p:cNvPr id="3" name="Rectangle 2">
            <a:extLst>
              <a:ext uri="{FF2B5EF4-FFF2-40B4-BE49-F238E27FC236}">
                <a16:creationId xmlns:a16="http://schemas.microsoft.com/office/drawing/2014/main" id="{262BF3FE-61FC-C1BE-4EA1-AD0337D13DD2}"/>
              </a:ext>
            </a:extLst>
          </p:cNvPr>
          <p:cNvSpPr/>
          <p:nvPr/>
        </p:nvSpPr>
        <p:spPr>
          <a:xfrm>
            <a:off x="683568" y="6084004"/>
            <a:ext cx="7848872" cy="369332"/>
          </a:xfrm>
          <a:prstGeom prst="rect">
            <a:avLst/>
          </a:prstGeom>
        </p:spPr>
        <p:txBody>
          <a:bodyPr wrap="square">
            <a:spAutoFit/>
          </a:bodyPr>
          <a:lstStyle/>
          <a:p>
            <a:pPr algn="ctr"/>
            <a:r>
              <a:rPr lang="es-MX" b="1" dirty="0">
                <a:latin typeface="Century Gothic" pitchFamily="34" charset="0"/>
              </a:rPr>
              <a:t>escuela primaria “16 de Septiembre” y “Esteban Baca Calderón”</a:t>
            </a:r>
            <a:endParaRPr lang="es-ES_tradnl" b="1" dirty="0"/>
          </a:p>
        </p:txBody>
      </p:sp>
    </p:spTree>
    <p:extLst>
      <p:ext uri="{BB962C8B-B14F-4D97-AF65-F5344CB8AC3E}">
        <p14:creationId xmlns:p14="http://schemas.microsoft.com/office/powerpoint/2010/main" val="1766782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548680"/>
            <a:ext cx="8064896" cy="830997"/>
          </a:xfrm>
          <a:prstGeom prst="rect">
            <a:avLst/>
          </a:prstGeom>
          <a:noFill/>
        </p:spPr>
        <p:txBody>
          <a:bodyPr wrap="square" rtlCol="0">
            <a:spAutoFit/>
          </a:bodyPr>
          <a:lstStyle/>
          <a:p>
            <a:pPr algn="ctr"/>
            <a:r>
              <a:rPr lang="es-MX" sz="2800" b="1" dirty="0">
                <a:solidFill>
                  <a:srgbClr val="FF0000"/>
                </a:solidFill>
                <a:effectLst>
                  <a:outerShdw blurRad="38100" dist="38100" dir="2700000" algn="tl">
                    <a:srgbClr val="000000">
                      <a:alpha val="43137"/>
                    </a:srgbClr>
                  </a:outerShdw>
                </a:effectLst>
                <a:latin typeface="Century Gothic" pitchFamily="34" charset="0"/>
              </a:rPr>
              <a:t>Esc. Primaria “Luis Flores Góngora”</a:t>
            </a:r>
          </a:p>
          <a:p>
            <a:pPr algn="ctr"/>
            <a:r>
              <a:rPr lang="es-MX" sz="2000" dirty="0">
                <a:latin typeface="Century Gothic" pitchFamily="34" charset="0"/>
              </a:rPr>
              <a:t>*Ubicada en la localidad de La Peñita de Jaltemba</a:t>
            </a:r>
            <a:endParaRPr lang="es-MX" dirty="0">
              <a:latin typeface="Century Gothic" pitchFamily="34" charset="0"/>
            </a:endParaRPr>
          </a:p>
        </p:txBody>
      </p:sp>
      <p:sp>
        <p:nvSpPr>
          <p:cNvPr id="5" name="4 CuadroTexto"/>
          <p:cNvSpPr txBox="1"/>
          <p:nvPr/>
        </p:nvSpPr>
        <p:spPr>
          <a:xfrm>
            <a:off x="395536" y="1436578"/>
            <a:ext cx="4032448" cy="5016758"/>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Acciones realizadas:</a:t>
            </a:r>
          </a:p>
          <a:p>
            <a:endParaRPr lang="es-MX" dirty="0"/>
          </a:p>
          <a:p>
            <a:pPr marL="285750" indent="-285750" algn="just">
              <a:buFont typeface="Wingdings" pitchFamily="2" charset="2"/>
              <a:buChar char="ü"/>
            </a:pPr>
            <a:r>
              <a:rPr lang="es-MX" sz="1600" dirty="0">
                <a:latin typeface="Century Gothic" pitchFamily="34" charset="0"/>
              </a:rPr>
              <a:t>Instalación de red eléctrica, lámpara de techo, apagador y toma corriente. El aula no contaba con cableado e iluminación.</a:t>
            </a:r>
          </a:p>
          <a:p>
            <a:pPr algn="just"/>
            <a:endParaRPr lang="es-MX" dirty="0">
              <a:latin typeface="Century Gothic" pitchFamily="34" charset="0"/>
            </a:endParaRPr>
          </a:p>
          <a:p>
            <a:pPr algn="just"/>
            <a:r>
              <a:rPr lang="es-MX" sz="1600" dirty="0">
                <a:latin typeface="Century Gothic" pitchFamily="34" charset="0"/>
              </a:rPr>
              <a:t>Con esta acción se ven beneficiadas la escuela primaria “Hombres Ilustres de Nayarit” y “Luis Flores Góngora”, ya que ambas escuelas comparten el edificio a contra turno y el espacio destinado para educación especial es el mismo; beneficiando a un aproximado de 60 alumnos atendidos en el ciclo escolar 2021 – 2022, más los que se incorporen en los próximos ciclos escolares. </a:t>
            </a:r>
          </a:p>
          <a:p>
            <a:pPr algn="just"/>
            <a:endParaRPr lang="es-MX" sz="1600" dirty="0">
              <a:latin typeface="Century Gothic" pitchFamily="34" charset="0"/>
            </a:endParaRPr>
          </a:p>
        </p:txBody>
      </p:sp>
      <p:sp>
        <p:nvSpPr>
          <p:cNvPr id="2" name="4 CuadroTexto">
            <a:extLst>
              <a:ext uri="{FF2B5EF4-FFF2-40B4-BE49-F238E27FC236}">
                <a16:creationId xmlns:a16="http://schemas.microsoft.com/office/drawing/2014/main" id="{DD738928-D7A4-9222-D754-D159B3F3266D}"/>
              </a:ext>
            </a:extLst>
          </p:cNvPr>
          <p:cNvSpPr txBox="1"/>
          <p:nvPr/>
        </p:nvSpPr>
        <p:spPr>
          <a:xfrm>
            <a:off x="4788024" y="1455742"/>
            <a:ext cx="4032448" cy="4493538"/>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Actions taken:</a:t>
            </a:r>
          </a:p>
          <a:p>
            <a:endParaRPr lang="es-MX" dirty="0"/>
          </a:p>
          <a:p>
            <a:pPr marL="285750" indent="-285750" algn="just">
              <a:buFont typeface="Wingdings" pitchFamily="2" charset="2"/>
              <a:buChar char="ü"/>
            </a:pPr>
            <a:r>
              <a:rPr lang="es-MX" sz="1600" dirty="0">
                <a:latin typeface="Century Gothic" pitchFamily="34" charset="0"/>
              </a:rPr>
              <a:t>Installation of electrical network, ceiling lamp, switch and power outlet. The classroom did not have wiring and lighting.</a:t>
            </a:r>
          </a:p>
          <a:p>
            <a:pPr marL="285750" indent="-285750" algn="just">
              <a:buFont typeface="Wingdings" pitchFamily="2" charset="2"/>
              <a:buChar char="ü"/>
            </a:pPr>
            <a:endParaRPr lang="es-MX" sz="1600" dirty="0">
              <a:latin typeface="Century Gothic" pitchFamily="34" charset="0"/>
            </a:endParaRPr>
          </a:p>
          <a:p>
            <a:pPr algn="just"/>
            <a:r>
              <a:rPr lang="es-MX" sz="1600" dirty="0">
                <a:latin typeface="Century Gothic" pitchFamily="34" charset="0"/>
              </a:rPr>
              <a:t>The “Illustrious Men of Nayarit” and “Luis Flores Góngora” primary schools benefit from this action, since both schools share the building on a shift basis and the space allocated for special education is the same; benefiting approximately 60 students served in the 2021-2022 school year, plus those who join in the next school years.</a:t>
            </a:r>
          </a:p>
        </p:txBody>
      </p:sp>
    </p:spTree>
    <p:extLst>
      <p:ext uri="{BB962C8B-B14F-4D97-AF65-F5344CB8AC3E}">
        <p14:creationId xmlns:p14="http://schemas.microsoft.com/office/powerpoint/2010/main" val="70051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548680"/>
            <a:ext cx="8064896" cy="830997"/>
          </a:xfrm>
          <a:prstGeom prst="rect">
            <a:avLst/>
          </a:prstGeom>
          <a:noFill/>
        </p:spPr>
        <p:txBody>
          <a:bodyPr wrap="square" rtlCol="0">
            <a:spAutoFit/>
          </a:bodyPr>
          <a:lstStyle/>
          <a:p>
            <a:pPr algn="ctr"/>
            <a:r>
              <a:rPr lang="es-MX" sz="2800" b="1" dirty="0">
                <a:solidFill>
                  <a:srgbClr val="FF0000"/>
                </a:solidFill>
                <a:effectLst>
                  <a:outerShdw blurRad="38100" dist="38100" dir="2700000" algn="tl">
                    <a:srgbClr val="000000">
                      <a:alpha val="43137"/>
                    </a:srgbClr>
                  </a:outerShdw>
                </a:effectLst>
                <a:latin typeface="Century Gothic" pitchFamily="34" charset="0"/>
              </a:rPr>
              <a:t>Esc. Primaria “Luis Flores Góngora”</a:t>
            </a:r>
          </a:p>
          <a:p>
            <a:pPr algn="ctr"/>
            <a:r>
              <a:rPr lang="es-MX" sz="2000" dirty="0">
                <a:latin typeface="Century Gothic" pitchFamily="34" charset="0"/>
              </a:rPr>
              <a:t>*Ubicada en la localidad de La Peñita de Jaltemba</a:t>
            </a:r>
            <a:endParaRPr lang="es-MX" dirty="0">
              <a:latin typeface="Century Gothic" pitchFamily="34" charset="0"/>
            </a:endParaRPr>
          </a:p>
        </p:txBody>
      </p:sp>
      <p:sp>
        <p:nvSpPr>
          <p:cNvPr id="5" name="4 CuadroTexto"/>
          <p:cNvSpPr txBox="1"/>
          <p:nvPr/>
        </p:nvSpPr>
        <p:spPr>
          <a:xfrm>
            <a:off x="539552" y="1387754"/>
            <a:ext cx="3888432" cy="5447645"/>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Acciones realizadas:</a:t>
            </a:r>
          </a:p>
          <a:p>
            <a:pPr algn="just"/>
            <a:endParaRPr lang="es-MX" sz="1600" dirty="0">
              <a:latin typeface="Century Gothic" pitchFamily="34" charset="0"/>
            </a:endParaRPr>
          </a:p>
          <a:p>
            <a:pPr algn="just"/>
            <a:r>
              <a:rPr lang="es-MX" sz="1600" dirty="0">
                <a:latin typeface="Century Gothic" pitchFamily="34" charset="0"/>
              </a:rPr>
              <a:t>*Esta acción fue realizada hace 2 semanas. No contamos con la evidencia ya que la escuela se encuentra cerrada tras un peritaje realizado por Protección Civil donde se hace saber que 2 de los edificios son un riesgo para los alumnos ya que el techo comenzó a caerse. Con ayuda del equipo de la USAER 62 se realizaron las acciones necesarias y al día de hoy la Secretaria de Educación ya esta informada de la situación, ya se realizo el proyecto de remodelación solo estamos en la espera de que Gobierno del Estado autorice el presupuesto (el día jueves 21 de julio tenemos la reunión para conocer el avance).</a:t>
            </a:r>
          </a:p>
        </p:txBody>
      </p:sp>
      <p:sp>
        <p:nvSpPr>
          <p:cNvPr id="2" name="4 CuadroTexto">
            <a:extLst>
              <a:ext uri="{FF2B5EF4-FFF2-40B4-BE49-F238E27FC236}">
                <a16:creationId xmlns:a16="http://schemas.microsoft.com/office/drawing/2014/main" id="{5AD46E91-060C-BAC4-7FD5-AB54086800C4}"/>
              </a:ext>
            </a:extLst>
          </p:cNvPr>
          <p:cNvSpPr txBox="1"/>
          <p:nvPr/>
        </p:nvSpPr>
        <p:spPr>
          <a:xfrm>
            <a:off x="4716016" y="1379677"/>
            <a:ext cx="3888432" cy="4955203"/>
          </a:xfrm>
          <a:prstGeom prst="rect">
            <a:avLst/>
          </a:prstGeom>
          <a:noFill/>
        </p:spPr>
        <p:txBody>
          <a:bodyPr wrap="square" rtlCol="0">
            <a:spAutoFit/>
          </a:bodyPr>
          <a:lstStyle/>
          <a:p>
            <a:r>
              <a:rPr lang="es-MX" sz="2800" b="1" dirty="0">
                <a:solidFill>
                  <a:srgbClr val="00B050"/>
                </a:solidFill>
                <a:effectLst>
                  <a:outerShdw blurRad="38100" dist="38100" dir="2700000" algn="tl">
                    <a:srgbClr val="000000">
                      <a:alpha val="43137"/>
                    </a:srgbClr>
                  </a:outerShdw>
                </a:effectLst>
              </a:rPr>
              <a:t>Acciones realizadas:</a:t>
            </a:r>
          </a:p>
          <a:p>
            <a:pPr algn="just"/>
            <a:endParaRPr lang="es-MX" sz="1600" dirty="0">
              <a:latin typeface="Century Gothic" pitchFamily="34" charset="0"/>
            </a:endParaRPr>
          </a:p>
          <a:p>
            <a:pPr algn="just"/>
            <a:r>
              <a:rPr lang="es-MX" sz="1600" dirty="0">
                <a:latin typeface="Century Gothic" pitchFamily="34" charset="0"/>
              </a:rPr>
              <a:t>*This action was taken 2 weeks ago. We do not have the evidence since the school is closed after an expert opinion carried out by Civil Protection where it is known that 2 of the buildings are a risk for the students since the roof began to fall. With the help of the USAER 62 team, the necessary actions were carried out and today the Secretary of Education is already informed of the situation, the remodeling project has already been carried out, we are only waiting for the State Government to authorize the budget (on Thursday, July 21 we have the meeting to know the progress).</a:t>
            </a:r>
          </a:p>
        </p:txBody>
      </p:sp>
    </p:spTree>
    <p:extLst>
      <p:ext uri="{BB962C8B-B14F-4D97-AF65-F5344CB8AC3E}">
        <p14:creationId xmlns:p14="http://schemas.microsoft.com/office/powerpoint/2010/main" val="4004569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0624" y="24780"/>
            <a:ext cx="4610744" cy="2191056"/>
          </a:xfrm>
          <a:prstGeom prst="rect">
            <a:avLst/>
          </a:prstGeom>
        </p:spPr>
      </p:pic>
      <p:sp>
        <p:nvSpPr>
          <p:cNvPr id="7" name="6 CuadroTexto"/>
          <p:cNvSpPr txBox="1"/>
          <p:nvPr/>
        </p:nvSpPr>
        <p:spPr>
          <a:xfrm>
            <a:off x="467544" y="5373216"/>
            <a:ext cx="8136904" cy="584775"/>
          </a:xfrm>
          <a:prstGeom prst="rect">
            <a:avLst/>
          </a:prstGeom>
          <a:noFill/>
        </p:spPr>
        <p:txBody>
          <a:bodyPr wrap="square" rtlCol="0">
            <a:spAutoFit/>
          </a:bodyPr>
          <a:lstStyle/>
          <a:p>
            <a:pPr algn="ctr"/>
            <a:r>
              <a:rPr lang="es-MX" sz="3200" b="1" dirty="0">
                <a:solidFill>
                  <a:srgbClr val="FF0066"/>
                </a:solidFill>
                <a:effectLst>
                  <a:outerShdw blurRad="38100" dist="38100" dir="2700000" algn="tl">
                    <a:srgbClr val="000000">
                      <a:alpha val="43137"/>
                    </a:srgbClr>
                  </a:outerShdw>
                </a:effectLst>
              </a:rPr>
              <a:t>Proyecto de Educación Especial 2022</a:t>
            </a:r>
          </a:p>
        </p:txBody>
      </p:sp>
      <p:sp>
        <p:nvSpPr>
          <p:cNvPr id="9" name="TextBox 8">
            <a:extLst>
              <a:ext uri="{FF2B5EF4-FFF2-40B4-BE49-F238E27FC236}">
                <a16:creationId xmlns:a16="http://schemas.microsoft.com/office/drawing/2014/main" id="{B5A1993F-15EF-F327-627B-9813C0BED952}"/>
              </a:ext>
            </a:extLst>
          </p:cNvPr>
          <p:cNvSpPr txBox="1"/>
          <p:nvPr/>
        </p:nvSpPr>
        <p:spPr>
          <a:xfrm>
            <a:off x="683568" y="2394754"/>
            <a:ext cx="7920880" cy="1754326"/>
          </a:xfrm>
          <a:prstGeom prst="rect">
            <a:avLst/>
          </a:prstGeom>
          <a:noFill/>
        </p:spPr>
        <p:txBody>
          <a:bodyPr wrap="square" rtlCol="0">
            <a:spAutoFit/>
          </a:bodyPr>
          <a:lstStyle/>
          <a:p>
            <a:r>
              <a:rPr lang="es-ES" dirty="0"/>
              <a:t>06/14/22	  Comex			      Pintura		$  2,576.00</a:t>
            </a:r>
            <a:endParaRPr lang="en-US" dirty="0"/>
          </a:p>
          <a:p>
            <a:r>
              <a:rPr lang="es-ES" dirty="0"/>
              <a:t>06/14/22	  Rosa Adriana Hermosillo Pérez  Ventanas de vidrio	$  2,633.20</a:t>
            </a:r>
            <a:endParaRPr lang="en-US" dirty="0"/>
          </a:p>
          <a:p>
            <a:r>
              <a:rPr lang="es-ES" dirty="0"/>
              <a:t>06/14/22	  Ilumina			      Iluminación lámparas	$  6,026.00</a:t>
            </a:r>
            <a:endParaRPr lang="en-US" dirty="0"/>
          </a:p>
          <a:p>
            <a:r>
              <a:rPr lang="es-ES" dirty="0"/>
              <a:t>07/04/22	  Koranay			      Materiales		$      457.50</a:t>
            </a:r>
            <a:endParaRPr lang="en-US" dirty="0"/>
          </a:p>
          <a:p>
            <a:r>
              <a:rPr lang="es-ES" dirty="0"/>
              <a:t>07/04/22	  Joel Aguilar Alarcón	      Pintor/ electricista	$10,263.0							</a:t>
            </a:r>
            <a:r>
              <a:rPr lang="es-ES" b="1" u="sng" dirty="0"/>
              <a:t>$</a:t>
            </a:r>
            <a:r>
              <a:rPr lang="en-US" b="1" u="sng" dirty="0"/>
              <a:t>21,955.78</a:t>
            </a:r>
          </a:p>
        </p:txBody>
      </p:sp>
      <p:sp>
        <p:nvSpPr>
          <p:cNvPr id="11" name="TextBox 10">
            <a:extLst>
              <a:ext uri="{FF2B5EF4-FFF2-40B4-BE49-F238E27FC236}">
                <a16:creationId xmlns:a16="http://schemas.microsoft.com/office/drawing/2014/main" id="{8A45AC97-D9CD-0690-BB95-A6B46B563A8C}"/>
              </a:ext>
            </a:extLst>
          </p:cNvPr>
          <p:cNvSpPr txBox="1"/>
          <p:nvPr/>
        </p:nvSpPr>
        <p:spPr>
          <a:xfrm>
            <a:off x="1619672" y="4366845"/>
            <a:ext cx="5904656" cy="646331"/>
          </a:xfrm>
          <a:prstGeom prst="rect">
            <a:avLst/>
          </a:prstGeom>
          <a:noFill/>
        </p:spPr>
        <p:txBody>
          <a:bodyPr wrap="square" rtlCol="0">
            <a:spAutoFit/>
          </a:bodyPr>
          <a:lstStyle/>
          <a:p>
            <a:pPr algn="ctr"/>
            <a:r>
              <a:rPr lang="en-US" b="1" i="1" u="sng" dirty="0"/>
              <a:t>Helma Stewart Memoriam </a:t>
            </a:r>
          </a:p>
          <a:p>
            <a:pPr algn="ctr"/>
            <a:r>
              <a:rPr lang="en-US" dirty="0"/>
              <a:t>Arlene and Joe </a:t>
            </a:r>
            <a:r>
              <a:rPr lang="en-US" dirty="0" err="1"/>
              <a:t>Delawsky</a:t>
            </a:r>
            <a:r>
              <a:rPr lang="en-US" dirty="0"/>
              <a:t> Donation $17,500</a:t>
            </a:r>
            <a:endParaRPr lang="es-ES_tradnl" b="1" i="1" dirty="0"/>
          </a:p>
        </p:txBody>
      </p:sp>
    </p:spTree>
    <p:extLst>
      <p:ext uri="{BB962C8B-B14F-4D97-AF65-F5344CB8AC3E}">
        <p14:creationId xmlns:p14="http://schemas.microsoft.com/office/powerpoint/2010/main" val="1945942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2632" y="1484784"/>
            <a:ext cx="4610744" cy="2191056"/>
          </a:xfrm>
          <a:prstGeom prst="rect">
            <a:avLst/>
          </a:prstGeom>
        </p:spPr>
      </p:pic>
      <p:sp>
        <p:nvSpPr>
          <p:cNvPr id="4" name="3 CuadroTexto"/>
          <p:cNvSpPr txBox="1"/>
          <p:nvPr/>
        </p:nvSpPr>
        <p:spPr>
          <a:xfrm>
            <a:off x="611560" y="404664"/>
            <a:ext cx="7992888" cy="1323439"/>
          </a:xfrm>
          <a:prstGeom prst="rect">
            <a:avLst/>
          </a:prstGeom>
          <a:noFill/>
        </p:spPr>
        <p:txBody>
          <a:bodyPr wrap="square" rtlCol="0">
            <a:spAutoFit/>
          </a:bodyPr>
          <a:lstStyle/>
          <a:p>
            <a:pPr algn="ctr"/>
            <a:r>
              <a:rPr lang="es-MX" sz="4000" b="1" dirty="0">
                <a:solidFill>
                  <a:srgbClr val="7030A0"/>
                </a:solidFill>
                <a:effectLst>
                  <a:outerShdw blurRad="38100" dist="38100" dir="2700000" algn="tl">
                    <a:srgbClr val="000000">
                      <a:alpha val="43137"/>
                    </a:srgbClr>
                  </a:outerShdw>
                </a:effectLst>
                <a:latin typeface="Century Gothic" pitchFamily="34" charset="0"/>
              </a:rPr>
              <a:t>CLUB ROTARIO BAHÍA DE JALTEMBA-LA PEÑITA A.C.</a:t>
            </a:r>
          </a:p>
        </p:txBody>
      </p:sp>
      <p:sp>
        <p:nvSpPr>
          <p:cNvPr id="6" name="5 CuadroTexto"/>
          <p:cNvSpPr txBox="1"/>
          <p:nvPr/>
        </p:nvSpPr>
        <p:spPr>
          <a:xfrm>
            <a:off x="1619672" y="3501008"/>
            <a:ext cx="5760640" cy="1323439"/>
          </a:xfrm>
          <a:prstGeom prst="rect">
            <a:avLst/>
          </a:prstGeom>
          <a:noFill/>
        </p:spPr>
        <p:txBody>
          <a:bodyPr wrap="square" rtlCol="0">
            <a:spAutoFit/>
          </a:bodyPr>
          <a:lstStyle/>
          <a:p>
            <a:pPr algn="ctr"/>
            <a:r>
              <a:rPr lang="es-MX" sz="4000" dirty="0"/>
              <a:t>⠨⠨⠥⠎⠁⠑⠗⠀⠼⠋⠃</a:t>
            </a:r>
          </a:p>
          <a:p>
            <a:pPr algn="ctr"/>
            <a:r>
              <a:rPr lang="es-MX" sz="4000" dirty="0">
                <a:latin typeface="Divertisenas Lsm _miguelrmorrac" pitchFamily="2" charset="0"/>
              </a:rPr>
              <a:t>USAER</a:t>
            </a:r>
          </a:p>
        </p:txBody>
      </p:sp>
      <p:sp>
        <p:nvSpPr>
          <p:cNvPr id="7" name="6 CuadroTexto"/>
          <p:cNvSpPr txBox="1"/>
          <p:nvPr/>
        </p:nvSpPr>
        <p:spPr>
          <a:xfrm>
            <a:off x="467544" y="5373216"/>
            <a:ext cx="8136904" cy="584775"/>
          </a:xfrm>
          <a:prstGeom prst="rect">
            <a:avLst/>
          </a:prstGeom>
          <a:noFill/>
        </p:spPr>
        <p:txBody>
          <a:bodyPr wrap="square" rtlCol="0">
            <a:spAutoFit/>
          </a:bodyPr>
          <a:lstStyle/>
          <a:p>
            <a:pPr algn="ctr"/>
            <a:r>
              <a:rPr lang="es-MX" sz="3200" b="1" dirty="0">
                <a:solidFill>
                  <a:srgbClr val="FF0066"/>
                </a:solidFill>
                <a:effectLst>
                  <a:outerShdw blurRad="38100" dist="38100" dir="2700000" algn="tl">
                    <a:srgbClr val="000000">
                      <a:alpha val="43137"/>
                    </a:srgbClr>
                  </a:outerShdw>
                </a:effectLst>
              </a:rPr>
              <a:t>Proyecto de Educación Especial 2022</a:t>
            </a:r>
          </a:p>
        </p:txBody>
      </p:sp>
      <p:sp>
        <p:nvSpPr>
          <p:cNvPr id="2" name="TextBox 1">
            <a:extLst>
              <a:ext uri="{FF2B5EF4-FFF2-40B4-BE49-F238E27FC236}">
                <a16:creationId xmlns:a16="http://schemas.microsoft.com/office/drawing/2014/main" id="{AF19E725-B669-5CC9-A3F6-BEAA9241AB48}"/>
              </a:ext>
            </a:extLst>
          </p:cNvPr>
          <p:cNvSpPr txBox="1"/>
          <p:nvPr/>
        </p:nvSpPr>
        <p:spPr>
          <a:xfrm>
            <a:off x="1619672" y="4729499"/>
            <a:ext cx="5904656" cy="369332"/>
          </a:xfrm>
          <a:prstGeom prst="rect">
            <a:avLst/>
          </a:prstGeom>
          <a:noFill/>
        </p:spPr>
        <p:txBody>
          <a:bodyPr wrap="square" rtlCol="0">
            <a:spAutoFit/>
          </a:bodyPr>
          <a:lstStyle/>
          <a:p>
            <a:r>
              <a:rPr lang="en-US" dirty="0"/>
              <a:t>Unit of Support Services for Regular Education #62 (USAER) </a:t>
            </a:r>
          </a:p>
        </p:txBody>
      </p:sp>
    </p:spTree>
    <p:extLst>
      <p:ext uri="{BB962C8B-B14F-4D97-AF65-F5344CB8AC3E}">
        <p14:creationId xmlns:p14="http://schemas.microsoft.com/office/powerpoint/2010/main" val="20584833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1376</Words>
  <Application>Microsoft Macintosh PowerPoint</Application>
  <PresentationFormat>On-screen Show (4:3)</PresentationFormat>
  <Paragraphs>93</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Divertisenas Lsm _miguelrmorrac</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Ank Braille</dc:creator>
  <cp:lastModifiedBy>Eddie Dominguez</cp:lastModifiedBy>
  <cp:revision>11</cp:revision>
  <dcterms:created xsi:type="dcterms:W3CDTF">2022-07-19T00:04:40Z</dcterms:created>
  <dcterms:modified xsi:type="dcterms:W3CDTF">2022-07-27T13:42:22Z</dcterms:modified>
</cp:coreProperties>
</file>