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7" r:id="rId3"/>
    <p:sldId id="268" r:id="rId4"/>
    <p:sldId id="269" r:id="rId5"/>
    <p:sldId id="271" r:id="rId6"/>
    <p:sldId id="270" r:id="rId7"/>
    <p:sldId id="27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62" autoAdjust="0"/>
    <p:restoredTop sz="94660"/>
  </p:normalViewPr>
  <p:slideViewPr>
    <p:cSldViewPr snapToGrid="0">
      <p:cViewPr varScale="1">
        <p:scale>
          <a:sx n="67" d="100"/>
          <a:sy n="67" d="100"/>
        </p:scale>
        <p:origin x="7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04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7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75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00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5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52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37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59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76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08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93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2278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600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87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81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66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32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562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3388" y="3529790"/>
            <a:ext cx="11073330" cy="1641490"/>
          </a:xfrm>
        </p:spPr>
        <p:txBody>
          <a:bodyPr>
            <a:noAutofit/>
          </a:bodyPr>
          <a:lstStyle/>
          <a:p>
            <a:r>
              <a:rPr lang="en-US" sz="8500" b="1" dirty="0">
                <a:cs typeface="Gotham Black" pitchFamily="50" charset="0"/>
              </a:rPr>
              <a:t>Ocean Connectors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863" y="4979450"/>
            <a:ext cx="11568855" cy="1544619"/>
          </a:xfrm>
        </p:spPr>
        <p:txBody>
          <a:bodyPr>
            <a:noAutofit/>
          </a:bodyPr>
          <a:lstStyle/>
          <a:p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Connecting Youth for Conservation</a:t>
            </a:r>
          </a:p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María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Hernández, Binational Programs Coordinator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600" y="-495337"/>
            <a:ext cx="4914402" cy="47499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417" y="155184"/>
            <a:ext cx="2368301" cy="22921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834" y="1030950"/>
            <a:ext cx="2371349" cy="229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324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690" y="214459"/>
            <a:ext cx="10515600" cy="1413639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7FCD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</a:t>
            </a:r>
            <a:br>
              <a:rPr lang="en-US" sz="3000" dirty="0"/>
            </a:b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690" y="2448732"/>
            <a:ext cx="11040055" cy="39520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B9D5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Goals</a:t>
            </a:r>
          </a:p>
          <a:p>
            <a:r>
              <a:rPr lang="en-US" sz="3000" b="1" dirty="0">
                <a:solidFill>
                  <a:srgbClr val="398CAE"/>
                </a:solidFill>
              </a:rPr>
              <a:t>EDUCATE </a:t>
            </a:r>
            <a:r>
              <a:rPr lang="en-US" sz="3000" dirty="0">
                <a:solidFill>
                  <a:schemeClr val="tx1"/>
                </a:solidFill>
              </a:rPr>
              <a:t>students to increase academic engagement, support classroom learning goals, and motivate them to pursue ocean-STEM careers.</a:t>
            </a:r>
          </a:p>
          <a:p>
            <a:r>
              <a:rPr lang="en-US" sz="3000" b="1" dirty="0">
                <a:solidFill>
                  <a:srgbClr val="398CAE"/>
                </a:solidFill>
              </a:rPr>
              <a:t>INSPIRE </a:t>
            </a:r>
            <a:r>
              <a:rPr lang="en-US" sz="3000" dirty="0">
                <a:solidFill>
                  <a:schemeClr val="tx1"/>
                </a:solidFill>
              </a:rPr>
              <a:t>environmental stewardship by introducing children to the tools, knowledge, and awareness to actively practice conservation.</a:t>
            </a:r>
          </a:p>
          <a:p>
            <a:r>
              <a:rPr lang="en-US" sz="3000" b="1" dirty="0">
                <a:solidFill>
                  <a:srgbClr val="398CAE"/>
                </a:solidFill>
              </a:rPr>
              <a:t>CONNECT </a:t>
            </a:r>
            <a:r>
              <a:rPr lang="en-US" sz="3000" dirty="0">
                <a:solidFill>
                  <a:schemeClr val="tx1"/>
                </a:solidFill>
              </a:rPr>
              <a:t>youth with the ocean and provide access to diverse, hands-on learning opportunities in coastal environments.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827689" y="1166432"/>
            <a:ext cx="108649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Educate, inspire, and connect youth in underserved Pacific coastal communities through the study of migratory marine life</a:t>
            </a:r>
          </a:p>
        </p:txBody>
      </p:sp>
    </p:spTree>
    <p:extLst>
      <p:ext uri="{BB962C8B-B14F-4D97-AF65-F5344CB8AC3E}">
        <p14:creationId xmlns:p14="http://schemas.microsoft.com/office/powerpoint/2010/main" val="156455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93" b="100000" l="99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939" y="3142848"/>
            <a:ext cx="5565033" cy="37100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8200" y="1027906"/>
            <a:ext cx="818906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sz="2800" b="1" dirty="0">
                <a:solidFill>
                  <a:srgbClr val="7FCDCD"/>
                </a:solidFill>
              </a:rPr>
            </a:br>
            <a:r>
              <a:rPr lang="en-US" sz="3200" dirty="0">
                <a:solidFill>
                  <a:prstClr val="white"/>
                </a:solidFill>
              </a:rPr>
              <a:t>Cultivate a future generation of passionate, globally-­aware, and empowered coastal residents who take active steps to enjoy and protect ocean health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rgbClr val="7FCD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Vision</a:t>
            </a:r>
            <a:br>
              <a:rPr lang="en-US" sz="3000" dirty="0"/>
            </a:br>
            <a:endParaRPr lang="en-US" sz="3000" dirty="0"/>
          </a:p>
        </p:txBody>
      </p:sp>
      <p:pic>
        <p:nvPicPr>
          <p:cNvPr id="9" name="Google Shape;178;p4"/>
          <p:cNvPicPr preferRelativeResize="0"/>
          <p:nvPr/>
        </p:nvPicPr>
        <p:blipFill rotWithShape="1">
          <a:blip r:embed="rId4">
            <a:alphaModFix/>
          </a:blip>
          <a:srcRect l="38664" t="7953"/>
          <a:stretch/>
        </p:blipFill>
        <p:spPr>
          <a:xfrm>
            <a:off x="8521430" y="0"/>
            <a:ext cx="3654279" cy="4471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11;p7"/>
          <p:cNvPicPr preferRelativeResize="0"/>
          <p:nvPr/>
        </p:nvPicPr>
        <p:blipFill rotWithShape="1">
          <a:blip r:embed="rId5">
            <a:alphaModFix/>
          </a:blip>
          <a:srcRect l="32147" t="40059" r="16010"/>
          <a:stretch/>
        </p:blipFill>
        <p:spPr>
          <a:xfrm>
            <a:off x="7389780" y="3317356"/>
            <a:ext cx="4785929" cy="354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00;p6"/>
          <p:cNvPicPr preferRelativeResize="0"/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-758317" y="3677055"/>
            <a:ext cx="4435372" cy="31758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2511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160" y="137160"/>
            <a:ext cx="10515600" cy="966355"/>
          </a:xfrm>
        </p:spPr>
        <p:txBody>
          <a:bodyPr/>
          <a:lstStyle/>
          <a:p>
            <a:r>
              <a:rPr lang="en-US" b="1" dirty="0">
                <a:solidFill>
                  <a:srgbClr val="7FCD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Values</a:t>
            </a:r>
          </a:p>
        </p:txBody>
      </p:sp>
      <p:sp>
        <p:nvSpPr>
          <p:cNvPr id="6" name="Rectangle 5"/>
          <p:cNvSpPr/>
          <p:nvPr/>
        </p:nvSpPr>
        <p:spPr>
          <a:xfrm>
            <a:off x="286588" y="1009765"/>
            <a:ext cx="11228587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500" b="1" dirty="0">
                <a:solidFill>
                  <a:srgbClr val="398CAE"/>
                </a:solidFill>
              </a:rPr>
              <a:t>CONNECTING WITH NATURE</a:t>
            </a:r>
          </a:p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200" i="1" dirty="0">
                <a:solidFill>
                  <a:prstClr val="white"/>
                </a:solidFill>
              </a:rPr>
              <a:t>Bringing students on exciting, hands-on field trips in coastal environments</a:t>
            </a:r>
          </a:p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500" b="1" dirty="0">
                <a:solidFill>
                  <a:srgbClr val="398CAE"/>
                </a:solidFill>
              </a:rPr>
              <a:t>EDUCATIONAL ACHIEVEMENT</a:t>
            </a:r>
          </a:p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200" i="1" dirty="0">
                <a:solidFill>
                  <a:prstClr val="white"/>
                </a:solidFill>
              </a:rPr>
              <a:t>Enriching the public school system by keeping students engaged, stimulated, and inspired by the learning process</a:t>
            </a:r>
          </a:p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500" b="1" dirty="0">
                <a:solidFill>
                  <a:srgbClr val="398CAE"/>
                </a:solidFill>
              </a:rPr>
              <a:t>EQUITY &amp; INCLUSION</a:t>
            </a:r>
          </a:p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200" i="1" dirty="0">
                <a:solidFill>
                  <a:prstClr val="white"/>
                </a:solidFill>
              </a:rPr>
              <a:t>Taking care to understand and honor the diverse cultures, identities, and backgrounds that make our audience and our team unique</a:t>
            </a:r>
          </a:p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500" b="1" dirty="0">
                <a:solidFill>
                  <a:srgbClr val="398CAE"/>
                </a:solidFill>
              </a:rPr>
              <a:t>REAL-WORLD SCIENTIFIC SKILLS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200" i="1" dirty="0">
                <a:solidFill>
                  <a:prstClr val="white"/>
                </a:solidFill>
              </a:rPr>
              <a:t>Encouraging students to form linkages between scientific inquiry and everyday life using experiential teaching techniques </a:t>
            </a:r>
          </a:p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500" b="1" dirty="0">
                <a:solidFill>
                  <a:srgbClr val="398CAE"/>
                </a:solidFill>
              </a:rPr>
              <a:t>WILDLIFE &amp; HABITAT CONSERVATION</a:t>
            </a:r>
          </a:p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200" i="1" dirty="0">
                <a:solidFill>
                  <a:prstClr val="white"/>
                </a:solidFill>
              </a:rPr>
              <a:t>Engaging youth in conservation so they form an understanding of the importance of protecting marine environments and biodiversity</a:t>
            </a:r>
          </a:p>
        </p:txBody>
      </p:sp>
    </p:spTree>
    <p:extLst>
      <p:ext uri="{BB962C8B-B14F-4D97-AF65-F5344CB8AC3E}">
        <p14:creationId xmlns:p14="http://schemas.microsoft.com/office/powerpoint/2010/main" val="148859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873718" y="-19024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7FCD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Milestones for USA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04234" y="757973"/>
            <a:ext cx="9634889" cy="59102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>
                <a:solidFill>
                  <a:srgbClr val="7FCDCD"/>
                </a:solidFill>
              </a:rPr>
              <a:t>In the Beginning</a:t>
            </a:r>
          </a:p>
          <a:p>
            <a:pPr marL="568325"/>
            <a:r>
              <a:rPr lang="en-US" sz="2200" dirty="0">
                <a:solidFill>
                  <a:schemeClr val="tx1"/>
                </a:solidFill>
              </a:rPr>
              <a:t>2007</a:t>
            </a:r>
            <a:r>
              <a:rPr lang="en-US" sz="2200" dirty="0"/>
              <a:t> – Ocean Connectors established under Pro Peninsula (sea turtle focus)</a:t>
            </a:r>
          </a:p>
          <a:p>
            <a:pPr marL="568325"/>
            <a:r>
              <a:rPr lang="en-US" sz="2200" dirty="0">
                <a:solidFill>
                  <a:schemeClr val="tx1"/>
                </a:solidFill>
              </a:rPr>
              <a:t>2009 – Joined The Ocean Foundation as fiscal sponsorship project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>
                <a:solidFill>
                  <a:srgbClr val="7FCDCD"/>
                </a:solidFill>
              </a:rPr>
              <a:t>Program Growth </a:t>
            </a:r>
          </a:p>
          <a:p>
            <a:pPr marL="568325"/>
            <a:r>
              <a:rPr lang="en-US" sz="2200" dirty="0">
                <a:solidFill>
                  <a:srgbClr val="B9D532"/>
                </a:solidFill>
              </a:rPr>
              <a:t>2010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B9D532"/>
                </a:solidFill>
              </a:rPr>
              <a:t>– Added new whale program for 5</a:t>
            </a:r>
            <a:r>
              <a:rPr lang="en-US" sz="2200" baseline="30000" dirty="0">
                <a:solidFill>
                  <a:srgbClr val="B9D532"/>
                </a:solidFill>
              </a:rPr>
              <a:t>th</a:t>
            </a:r>
            <a:r>
              <a:rPr lang="en-US" sz="2200" dirty="0">
                <a:solidFill>
                  <a:srgbClr val="B9D532"/>
                </a:solidFill>
              </a:rPr>
              <a:t> grade</a:t>
            </a:r>
          </a:p>
          <a:p>
            <a:pPr marL="568325"/>
            <a:r>
              <a:rPr lang="en-US" sz="2200" dirty="0">
                <a:solidFill>
                  <a:srgbClr val="B9D532"/>
                </a:solidFill>
              </a:rPr>
              <a:t>2011 – Added new bird program for 6th grade (habitat restoration)</a:t>
            </a:r>
          </a:p>
          <a:p>
            <a:pPr marL="568325"/>
            <a:r>
              <a:rPr lang="en-US" sz="2200" dirty="0">
                <a:solidFill>
                  <a:srgbClr val="B9D532"/>
                </a:solidFill>
              </a:rPr>
              <a:t>2016 – Enrolled 100% of National School District</a:t>
            </a:r>
          </a:p>
          <a:p>
            <a:pPr marL="568325"/>
            <a:r>
              <a:rPr lang="en-US" sz="2200" dirty="0">
                <a:solidFill>
                  <a:srgbClr val="B9D532"/>
                </a:solidFill>
              </a:rPr>
              <a:t>2016 – Launched Eco Tours social enterprise</a:t>
            </a:r>
          </a:p>
          <a:p>
            <a:pPr marL="568325"/>
            <a:r>
              <a:rPr lang="en-US" sz="2200" dirty="0">
                <a:solidFill>
                  <a:srgbClr val="B9D532"/>
                </a:solidFill>
              </a:rPr>
              <a:t>2017 – 10 year anniversary</a:t>
            </a:r>
            <a:endParaRPr lang="en-US" sz="2200" dirty="0"/>
          </a:p>
          <a:p>
            <a:pPr marL="568325"/>
            <a:r>
              <a:rPr lang="en-US" sz="2200" dirty="0">
                <a:solidFill>
                  <a:srgbClr val="B9D532"/>
                </a:solidFill>
              </a:rPr>
              <a:t>2018 – Added new shark program for 7th grade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>
                <a:solidFill>
                  <a:srgbClr val="7FCDCD"/>
                </a:solidFill>
              </a:rPr>
              <a:t>Pandemic and Pivoting</a:t>
            </a:r>
            <a:endParaRPr lang="en-US" sz="2400" b="1" dirty="0">
              <a:solidFill>
                <a:srgbClr val="7FCDCD"/>
              </a:solidFill>
            </a:endParaRPr>
          </a:p>
          <a:p>
            <a:pPr marL="625475"/>
            <a:r>
              <a:rPr lang="en-US" sz="2200" dirty="0">
                <a:solidFill>
                  <a:schemeClr val="tx1"/>
                </a:solidFill>
              </a:rPr>
              <a:t>2020</a:t>
            </a:r>
            <a:r>
              <a:rPr lang="en-US" sz="2200" dirty="0"/>
              <a:t> – Virtual education</a:t>
            </a:r>
          </a:p>
          <a:p>
            <a:pPr marL="625475"/>
            <a:r>
              <a:rPr lang="en-US" sz="2200" dirty="0">
                <a:solidFill>
                  <a:schemeClr val="tx1"/>
                </a:solidFill>
              </a:rPr>
              <a:t>2021</a:t>
            </a:r>
            <a:r>
              <a:rPr lang="en-US" sz="2200" dirty="0"/>
              <a:t> – </a:t>
            </a:r>
            <a:r>
              <a:rPr lang="en-US" sz="2200" dirty="0">
                <a:solidFill>
                  <a:schemeClr val="tx1"/>
                </a:solidFill>
              </a:rPr>
              <a:t>New development plan, new website, social media, Eco Tours opening</a:t>
            </a:r>
          </a:p>
          <a:p>
            <a:pPr marL="625475"/>
            <a:r>
              <a:rPr lang="en-US" sz="2200" dirty="0">
                <a:solidFill>
                  <a:schemeClr val="tx1"/>
                </a:solidFill>
              </a:rPr>
              <a:t>2022 – Expanding into all 3</a:t>
            </a:r>
            <a:r>
              <a:rPr lang="en-US" sz="2200" baseline="30000" dirty="0">
                <a:solidFill>
                  <a:schemeClr val="tx1"/>
                </a:solidFill>
              </a:rPr>
              <a:t>rd</a:t>
            </a:r>
            <a:r>
              <a:rPr lang="en-US" sz="2200" dirty="0">
                <a:solidFill>
                  <a:schemeClr val="tx1"/>
                </a:solidFill>
              </a:rPr>
              <a:t> grade classes in all 10 schools 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0035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873718" y="-19024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7FCD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Milestones for Mexico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82429" y="704850"/>
            <a:ext cx="11608230" cy="5431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400" b="1" u="sng" dirty="0">
              <a:solidFill>
                <a:srgbClr val="7FCDCD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>
                <a:solidFill>
                  <a:srgbClr val="7FCDCD"/>
                </a:solidFill>
              </a:rPr>
              <a:t>Program Growth in Mexico</a:t>
            </a:r>
          </a:p>
          <a:p>
            <a:pPr marL="568325">
              <a:lnSpc>
                <a:spcPct val="100000"/>
              </a:lnSpc>
            </a:pPr>
            <a:r>
              <a:rPr lang="en-US" sz="2200" dirty="0">
                <a:solidFill>
                  <a:srgbClr val="B9D532"/>
                </a:solidFill>
              </a:rPr>
              <a:t>2007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B9D532"/>
                </a:solidFill>
              </a:rPr>
              <a:t>– Started working in Baja California</a:t>
            </a:r>
          </a:p>
          <a:p>
            <a:pPr marL="568325">
              <a:lnSpc>
                <a:spcPct val="100000"/>
              </a:lnSpc>
            </a:pPr>
            <a:r>
              <a:rPr lang="en-US" sz="2200" dirty="0">
                <a:solidFill>
                  <a:srgbClr val="B9D532"/>
                </a:solidFill>
              </a:rPr>
              <a:t>2010 – Moved the programs to Nayarit </a:t>
            </a:r>
          </a:p>
          <a:p>
            <a:pPr marL="568325">
              <a:lnSpc>
                <a:spcPct val="100000"/>
              </a:lnSpc>
            </a:pPr>
            <a:r>
              <a:rPr lang="en-US" sz="2200" dirty="0">
                <a:solidFill>
                  <a:srgbClr val="B9D532"/>
                </a:solidFill>
              </a:rPr>
              <a:t>2011 – Multiyear curricula 4</a:t>
            </a:r>
            <a:r>
              <a:rPr lang="en-US" sz="2200" baseline="30000" dirty="0">
                <a:solidFill>
                  <a:srgbClr val="B9D532"/>
                </a:solidFill>
              </a:rPr>
              <a:t>th</a:t>
            </a:r>
            <a:r>
              <a:rPr lang="en-US" sz="2200" dirty="0">
                <a:solidFill>
                  <a:srgbClr val="B9D532"/>
                </a:solidFill>
              </a:rPr>
              <a:t> thru 6</a:t>
            </a:r>
            <a:r>
              <a:rPr lang="en-US" sz="2200" baseline="30000" dirty="0">
                <a:solidFill>
                  <a:srgbClr val="B9D532"/>
                </a:solidFill>
              </a:rPr>
              <a:t>th</a:t>
            </a:r>
            <a:r>
              <a:rPr lang="en-US" sz="2200" dirty="0">
                <a:solidFill>
                  <a:srgbClr val="B9D532"/>
                </a:solidFill>
              </a:rPr>
              <a:t> grades </a:t>
            </a:r>
          </a:p>
          <a:p>
            <a:pPr marL="568325">
              <a:lnSpc>
                <a:spcPct val="100000"/>
              </a:lnSpc>
            </a:pPr>
            <a:r>
              <a:rPr lang="en-US" sz="2200" dirty="0">
                <a:solidFill>
                  <a:srgbClr val="B9D532"/>
                </a:solidFill>
              </a:rPr>
              <a:t>2017 – Instructor dedicated to Mexico was hired </a:t>
            </a:r>
          </a:p>
          <a:p>
            <a:pPr marL="568325">
              <a:lnSpc>
                <a:spcPct val="100000"/>
              </a:lnSpc>
            </a:pPr>
            <a:r>
              <a:rPr lang="en-US" sz="2200" dirty="0">
                <a:solidFill>
                  <a:srgbClr val="B9D532"/>
                </a:solidFill>
              </a:rPr>
              <a:t>2020 – Binational Programs Coordinator position was created to expand the programs </a:t>
            </a:r>
          </a:p>
          <a:p>
            <a:pPr marL="568325">
              <a:lnSpc>
                <a:spcPct val="100000"/>
              </a:lnSpc>
            </a:pPr>
            <a:r>
              <a:rPr lang="en-US" sz="2200" dirty="0">
                <a:solidFill>
                  <a:srgbClr val="B9D532"/>
                </a:solidFill>
              </a:rPr>
              <a:t>2021 –  New partnership with Costa Canuva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>
                <a:solidFill>
                  <a:srgbClr val="7FCDCD"/>
                </a:solidFill>
              </a:rPr>
              <a:t>Pandemic and Pivoting</a:t>
            </a:r>
            <a:endParaRPr lang="en-US" sz="2400" b="1" dirty="0">
              <a:solidFill>
                <a:srgbClr val="7FCDCD"/>
              </a:solidFill>
            </a:endParaRPr>
          </a:p>
          <a:p>
            <a:pPr marL="625475"/>
            <a:r>
              <a:rPr lang="en-US" sz="2200" dirty="0">
                <a:solidFill>
                  <a:schemeClr val="tx1"/>
                </a:solidFill>
              </a:rPr>
              <a:t>2020</a:t>
            </a:r>
            <a:r>
              <a:rPr lang="en-US" sz="2200" dirty="0"/>
              <a:t> – Developing of booklets</a:t>
            </a:r>
          </a:p>
          <a:p>
            <a:pPr marL="625475"/>
            <a:r>
              <a:rPr lang="en-US" sz="2200" dirty="0"/>
              <a:t>2021 – New educational materials</a:t>
            </a:r>
          </a:p>
          <a:p>
            <a:pPr marL="625475"/>
            <a:r>
              <a:rPr lang="en-US" sz="2200" dirty="0">
                <a:solidFill>
                  <a:schemeClr val="tx1"/>
                </a:solidFill>
              </a:rPr>
              <a:t>2022 – 2 visits per group </a:t>
            </a:r>
          </a:p>
        </p:txBody>
      </p:sp>
    </p:spTree>
    <p:extLst>
      <p:ext uri="{BB962C8B-B14F-4D97-AF65-F5344CB8AC3E}">
        <p14:creationId xmlns:p14="http://schemas.microsoft.com/office/powerpoint/2010/main" val="27413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" y="137160"/>
            <a:ext cx="22701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7FCD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</a:t>
            </a:r>
            <a:endParaRPr lang="en-US" sz="5400" dirty="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51" b="97293" l="1861" r="100000"/>
                    </a14:imgEffect>
                    <a14:imgEffect>
                      <a14:artisticPaintStrokes/>
                    </a14:imgEffect>
                    <a14:imgEffect>
                      <a14:saturation sat="33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0031" y="2782636"/>
            <a:ext cx="1436870" cy="144285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2" b="91924" l="10000" r="90000">
                        <a14:foregroundMark x1="60417" y1="53630" x2="59306" y2="55989"/>
                        <a14:foregroundMark x1="59306" y1="55989" x2="59306" y2="55989"/>
                        <a14:foregroundMark x1="50208" y1="60617" x2="50694" y2="65064"/>
                        <a14:foregroundMark x1="39306" y1="39020" x2="40694" y2="40381"/>
                        <a14:foregroundMark x1="48611" y1="31670" x2="50903" y2="32759"/>
                        <a14:foregroundMark x1="61111" y1="35662" x2="62986" y2="40109"/>
                        <a14:foregroundMark x1="37361" y1="38566" x2="37361" y2="40926"/>
                        <a14:foregroundMark x1="62014" y1="56261" x2="61042" y2="56987"/>
                        <a14:foregroundMark x1="61111" y1="42287" x2="60417" y2="39655"/>
                        <a14:foregroundMark x1="61111" y1="42468" x2="63125" y2="43013"/>
                        <a14:foregroundMark x1="48143" y1="15110" x2="48143" y2="15110"/>
                        <a14:foregroundMark x1="29012" y1="28938" x2="29012" y2="28938"/>
                        <a14:foregroundMark x1="30554" y1="57509" x2="30554" y2="57509"/>
                        <a14:foregroundMark x1="49755" y1="71978" x2="49755" y2="71978"/>
                        <a14:foregroundMark x1="70077" y1="29121" x2="70077" y2="29121"/>
                        <a14:foregroundMark x1="38753" y1="54029" x2="38753" y2="54029"/>
                        <a14:foregroundMark x1="40294" y1="55952" x2="40294" y2="55952"/>
                        <a14:backgroundMark x1="39944" y1="53663" x2="39944" y2="53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663" t="11508" r="22579" b="16446"/>
          <a:stretch/>
        </p:blipFill>
        <p:spPr bwMode="auto">
          <a:xfrm>
            <a:off x="2276272" y="447472"/>
            <a:ext cx="7937771" cy="62495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8767010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2467</TotalTime>
  <Words>413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Corbel</vt:lpstr>
      <vt:lpstr>Depth</vt:lpstr>
      <vt:lpstr>Ocean Connectors</vt:lpstr>
      <vt:lpstr>Mission </vt:lpstr>
      <vt:lpstr>Vision </vt:lpstr>
      <vt:lpstr>Our Values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Hernandez</dc:creator>
  <cp:lastModifiedBy>Eldon Kloepfer</cp:lastModifiedBy>
  <cp:revision>57</cp:revision>
  <dcterms:created xsi:type="dcterms:W3CDTF">2020-01-21T18:30:25Z</dcterms:created>
  <dcterms:modified xsi:type="dcterms:W3CDTF">2023-03-12T18:35:51Z</dcterms:modified>
</cp:coreProperties>
</file>