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72" r:id="rId3"/>
    <p:sldId id="278" r:id="rId4"/>
    <p:sldId id="259" r:id="rId5"/>
    <p:sldId id="273" r:id="rId6"/>
    <p:sldId id="274" r:id="rId7"/>
    <p:sldId id="276" r:id="rId8"/>
    <p:sldId id="27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62" autoAdjust="0"/>
    <p:restoredTop sz="94660"/>
  </p:normalViewPr>
  <p:slideViewPr>
    <p:cSldViewPr snapToGrid="0">
      <p:cViewPr varScale="1">
        <p:scale>
          <a:sx n="67" d="100"/>
          <a:sy n="67" d="100"/>
        </p:scale>
        <p:origin x="7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0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7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75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00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5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52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3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59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76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08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93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2278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00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87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81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66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32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D19FB2-3AAB-4D03-B13A-2960828C78E3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05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916976-5D93-46E4-A98A-FAD63E4D0EA8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383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39F4F5-F4D2-4D2A-AB60-88D37ADCB869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2837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3BC6CE-6D1E-47E5-8859-F31AC5380EB2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116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B4E7C4-4DA4-404D-9965-B13F2DD7D8BF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9077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6FB7AA-4A53-424F-AD41-70827B6504BA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0747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884882-FB12-4BC8-9960-9AD8104D7FAE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827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1BD23-6E54-4D9D-AD88-A2813C73CC25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5613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1A834-4F3C-4AF9-9C74-05EC35A0F292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938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80C674-7DFC-42FE-B9CD-82963CDB1557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44867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6456F-F47D-4F25-8053-2A695DA0CA7D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8028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6C7379-69CC-4837-9905-BEBA22830C8A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12059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8B7E-8AEE-4F10-BFEE-C999AD004D36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370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68F3F9-58BC-440B-B37B-805B9055EF92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650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5A53AF-48EA-489D-8260-9DCAB666386A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7849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D02AE-B9A4-47BD-AF8E-97E16144138B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63105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0FD78B-DB02-4362-BCDC-98A55456977C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056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63112CC-3E8C-4A05-9D6A-9A28D8E8EDCF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63D4770-7ADC-44CE-9B14-DD9B31343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562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CF1133-3259-4C45-BABA-5B62D9C6F78D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37150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18" Type="http://schemas.openxmlformats.org/officeDocument/2006/relationships/image" Target="../media/image35.png"/><Relationship Id="rId3" Type="http://schemas.openxmlformats.org/officeDocument/2006/relationships/image" Target="../media/image20.jpeg"/><Relationship Id="rId21" Type="http://schemas.openxmlformats.org/officeDocument/2006/relationships/image" Target="../media/image38.jpeg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17" Type="http://schemas.openxmlformats.org/officeDocument/2006/relationships/image" Target="../media/image34.png"/><Relationship Id="rId2" Type="http://schemas.openxmlformats.org/officeDocument/2006/relationships/image" Target="../media/image19.jpeg"/><Relationship Id="rId16" Type="http://schemas.openxmlformats.org/officeDocument/2006/relationships/image" Target="../media/image33.jpeg"/><Relationship Id="rId20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11" Type="http://schemas.openxmlformats.org/officeDocument/2006/relationships/image" Target="../media/image28.jp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10" Type="http://schemas.openxmlformats.org/officeDocument/2006/relationships/image" Target="../media/image27.jpg"/><Relationship Id="rId19" Type="http://schemas.openxmlformats.org/officeDocument/2006/relationships/image" Target="../media/image36.jpeg"/><Relationship Id="rId4" Type="http://schemas.openxmlformats.org/officeDocument/2006/relationships/image" Target="../media/image21.tiff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" y="137160"/>
            <a:ext cx="22701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</a:t>
            </a:r>
            <a:endParaRPr lang="en-US" sz="5400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51" b="97293" l="1861" r="100000"/>
                    </a14:imgEffect>
                    <a14:imgEffect>
                      <a14:artisticPaintStrokes/>
                    </a14:imgEffect>
                    <a14:imgEffect>
                      <a14:saturation sat="33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0031" y="2782636"/>
            <a:ext cx="1436870" cy="144285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2" b="91924" l="10000" r="90000">
                        <a14:foregroundMark x1="60417" y1="53630" x2="59306" y2="55989"/>
                        <a14:foregroundMark x1="59306" y1="55989" x2="59306" y2="55989"/>
                        <a14:foregroundMark x1="50208" y1="60617" x2="50694" y2="65064"/>
                        <a14:foregroundMark x1="39306" y1="39020" x2="40694" y2="40381"/>
                        <a14:foregroundMark x1="48611" y1="31670" x2="50903" y2="32759"/>
                        <a14:foregroundMark x1="61111" y1="35662" x2="62986" y2="40109"/>
                        <a14:foregroundMark x1="37361" y1="38566" x2="37361" y2="40926"/>
                        <a14:foregroundMark x1="62014" y1="56261" x2="61042" y2="56987"/>
                        <a14:foregroundMark x1="61111" y1="42287" x2="60417" y2="39655"/>
                        <a14:foregroundMark x1="61111" y1="42468" x2="63125" y2="43013"/>
                        <a14:foregroundMark x1="48143" y1="15110" x2="48143" y2="15110"/>
                        <a14:foregroundMark x1="29012" y1="28938" x2="29012" y2="28938"/>
                        <a14:foregroundMark x1="30554" y1="57509" x2="30554" y2="57509"/>
                        <a14:foregroundMark x1="49755" y1="71978" x2="49755" y2="71978"/>
                        <a14:foregroundMark x1="70077" y1="29121" x2="70077" y2="29121"/>
                        <a14:foregroundMark x1="38753" y1="54029" x2="38753" y2="54029"/>
                        <a14:foregroundMark x1="40294" y1="55952" x2="40294" y2="55952"/>
                        <a14:backgroundMark x1="39944" y1="53663" x2="39944" y2="53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663" t="11508" r="22579" b="16446"/>
          <a:stretch/>
        </p:blipFill>
        <p:spPr bwMode="auto">
          <a:xfrm>
            <a:off x="2276272" y="447472"/>
            <a:ext cx="7937771" cy="62495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76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4" y="0"/>
            <a:ext cx="12152056" cy="7024811"/>
          </a:xfrm>
        </p:spPr>
      </p:pic>
    </p:spTree>
    <p:extLst>
      <p:ext uri="{BB962C8B-B14F-4D97-AF65-F5344CB8AC3E}">
        <p14:creationId xmlns:p14="http://schemas.microsoft.com/office/powerpoint/2010/main" val="2733649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3863"/>
            <a:ext cx="5418470" cy="105388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Elements</a:t>
            </a:r>
            <a:endParaRPr lang="en-US" b="1" dirty="0">
              <a:solidFill>
                <a:srgbClr val="7FCDC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89855"/>
            <a:ext cx="5958564" cy="5323760"/>
          </a:xfrm>
        </p:spPr>
        <p:txBody>
          <a:bodyPr>
            <a:normAutofit fontScale="92500"/>
          </a:bodyPr>
          <a:lstStyle/>
          <a:p>
            <a:r>
              <a:rPr lang="en-US" sz="3200" dirty="0">
                <a:solidFill>
                  <a:srgbClr val="B9D532"/>
                </a:solidFill>
              </a:rPr>
              <a:t>Classroom Presentations</a:t>
            </a:r>
          </a:p>
          <a:p>
            <a:r>
              <a:rPr lang="en-US" sz="3200" dirty="0">
                <a:solidFill>
                  <a:srgbClr val="398CAE"/>
                </a:solidFill>
              </a:rPr>
              <a:t>Knowledge Exchange</a:t>
            </a:r>
          </a:p>
          <a:p>
            <a:r>
              <a:rPr lang="en-US" sz="3200" dirty="0">
                <a:solidFill>
                  <a:srgbClr val="B9D532"/>
                </a:solidFill>
              </a:rPr>
              <a:t>Coastal Field Trips</a:t>
            </a:r>
          </a:p>
          <a:p>
            <a:r>
              <a:rPr lang="en-US" sz="3200" dirty="0">
                <a:solidFill>
                  <a:srgbClr val="398CAE"/>
                </a:solidFill>
              </a:rPr>
              <a:t>Evaluations</a:t>
            </a:r>
          </a:p>
          <a:p>
            <a:pPr lvl="1"/>
            <a:r>
              <a:rPr lang="en-US" sz="3200" dirty="0">
                <a:solidFill>
                  <a:srgbClr val="B9D532"/>
                </a:solidFill>
              </a:rPr>
              <a:t>Teacher Feedback</a:t>
            </a:r>
          </a:p>
          <a:p>
            <a:pPr lvl="1"/>
            <a:r>
              <a:rPr lang="en-US" sz="3200" dirty="0">
                <a:solidFill>
                  <a:srgbClr val="B9D532"/>
                </a:solidFill>
              </a:rPr>
              <a:t>Knowledge Gains</a:t>
            </a:r>
          </a:p>
          <a:p>
            <a:pPr lvl="1"/>
            <a:r>
              <a:rPr lang="en-US" sz="3200" dirty="0">
                <a:solidFill>
                  <a:srgbClr val="B9D532"/>
                </a:solidFill>
              </a:rPr>
              <a:t>Attitude and Behavior Changes</a:t>
            </a:r>
          </a:p>
          <a:p>
            <a:pPr lvl="1"/>
            <a:r>
              <a:rPr lang="en-US" sz="3200" dirty="0">
                <a:solidFill>
                  <a:srgbClr val="B9D532"/>
                </a:solidFill>
              </a:rPr>
              <a:t>Habitat Restoration Outcomes</a:t>
            </a:r>
          </a:p>
          <a:p>
            <a:r>
              <a:rPr lang="en-US" sz="3200" dirty="0">
                <a:solidFill>
                  <a:srgbClr val="398CAE"/>
                </a:solidFill>
              </a:rPr>
              <a:t>“User Guide” Binders</a:t>
            </a:r>
          </a:p>
          <a:p>
            <a:r>
              <a:rPr lang="en-US" sz="3200" dirty="0">
                <a:solidFill>
                  <a:srgbClr val="B9D532"/>
                </a:solidFill>
              </a:rPr>
              <a:t>Resources Webpage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984" y="3082"/>
            <a:ext cx="2860028" cy="29512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432" y="-22105"/>
            <a:ext cx="3598250" cy="29512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31" y="3245754"/>
            <a:ext cx="2550005" cy="32654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504" y="3428872"/>
            <a:ext cx="3066624" cy="324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07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137160"/>
            <a:ext cx="6516682" cy="846251"/>
          </a:xfrm>
        </p:spPr>
        <p:txBody>
          <a:bodyPr/>
          <a:lstStyle/>
          <a:p>
            <a:r>
              <a:rPr lang="en-US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Multiyear Curricula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1" y="986800"/>
            <a:ext cx="9406890" cy="5892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rgbClr val="B9D532"/>
                </a:solidFill>
              </a:rPr>
              <a:t>4</a:t>
            </a:r>
            <a:r>
              <a:rPr lang="en-US" b="1" u="sng" baseline="30000" dirty="0">
                <a:solidFill>
                  <a:srgbClr val="B9D532"/>
                </a:solidFill>
              </a:rPr>
              <a:t>th</a:t>
            </a:r>
            <a:r>
              <a:rPr lang="en-US" b="1" u="sng" dirty="0">
                <a:solidFill>
                  <a:srgbClr val="B9D532"/>
                </a:solidFill>
              </a:rPr>
              <a:t> Grade: Sea Turtle Discovery</a:t>
            </a:r>
            <a:endParaRPr lang="en-US" u="sng" dirty="0">
              <a:solidFill>
                <a:srgbClr val="B9D532"/>
              </a:solidFill>
            </a:endParaRPr>
          </a:p>
          <a:p>
            <a:pPr lvl="0"/>
            <a:r>
              <a:rPr lang="en-US" dirty="0"/>
              <a:t>Knowledge Exchange = sea turtle stamp artwork </a:t>
            </a:r>
          </a:p>
          <a:p>
            <a:pPr lvl="0"/>
            <a:r>
              <a:rPr lang="en-US" dirty="0"/>
              <a:t>Field Trip = students observe sea turtles at aquarium or turtle camps </a:t>
            </a:r>
          </a:p>
          <a:p>
            <a:pPr lvl="0"/>
            <a:r>
              <a:rPr lang="en-US" dirty="0"/>
              <a:t>Conservation Themes: recycling, waste management, single-use plastics</a:t>
            </a:r>
          </a:p>
          <a:p>
            <a:pPr lvl="0"/>
            <a:endParaRPr lang="en-US" sz="1300" dirty="0"/>
          </a:p>
          <a:p>
            <a:pPr marL="0" indent="0">
              <a:buNone/>
            </a:pPr>
            <a:r>
              <a:rPr lang="en-US" b="1" u="sng" dirty="0">
                <a:solidFill>
                  <a:srgbClr val="B9D532"/>
                </a:solidFill>
              </a:rPr>
              <a:t>5</a:t>
            </a:r>
            <a:r>
              <a:rPr lang="en-US" b="1" u="sng" baseline="30000" dirty="0">
                <a:solidFill>
                  <a:srgbClr val="B9D532"/>
                </a:solidFill>
              </a:rPr>
              <a:t>th</a:t>
            </a:r>
            <a:r>
              <a:rPr lang="en-US" b="1" u="sng" dirty="0">
                <a:solidFill>
                  <a:srgbClr val="B9D532"/>
                </a:solidFill>
              </a:rPr>
              <a:t> Grade: Whale Exploration</a:t>
            </a:r>
            <a:endParaRPr lang="en-US" u="sng" dirty="0">
              <a:solidFill>
                <a:srgbClr val="B9D532"/>
              </a:solidFill>
            </a:endParaRPr>
          </a:p>
          <a:p>
            <a:pPr lvl="0"/>
            <a:r>
              <a:rPr lang="en-US" dirty="0"/>
              <a:t>Knowledge Exchange = bilingual pen-pal letters </a:t>
            </a:r>
          </a:p>
          <a:p>
            <a:pPr lvl="0"/>
            <a:r>
              <a:rPr lang="en-US" dirty="0"/>
              <a:t>Field Trip = whale watching excursions  or interactive activities.</a:t>
            </a:r>
          </a:p>
          <a:p>
            <a:r>
              <a:rPr lang="en-US" dirty="0"/>
              <a:t>Conservation Themes: sustainable seafood, bycatch, Noise Pollution in in the Ocean</a:t>
            </a:r>
          </a:p>
          <a:p>
            <a:endParaRPr lang="en-US" sz="1400" dirty="0"/>
          </a:p>
          <a:p>
            <a:pPr marL="0" indent="0">
              <a:buNone/>
            </a:pPr>
            <a:r>
              <a:rPr lang="en-US" b="1" u="sng" dirty="0">
                <a:solidFill>
                  <a:srgbClr val="B9D532"/>
                </a:solidFill>
              </a:rPr>
              <a:t>6</a:t>
            </a:r>
            <a:r>
              <a:rPr lang="en-US" b="1" u="sng" baseline="30000" dirty="0">
                <a:solidFill>
                  <a:srgbClr val="B9D532"/>
                </a:solidFill>
              </a:rPr>
              <a:t>th</a:t>
            </a:r>
            <a:r>
              <a:rPr lang="en-US" b="1" u="sng" dirty="0">
                <a:solidFill>
                  <a:srgbClr val="B9D532"/>
                </a:solidFill>
              </a:rPr>
              <a:t> Grade: Bird &amp; Habitat Study</a:t>
            </a:r>
            <a:endParaRPr lang="en-US" u="sng" dirty="0">
              <a:solidFill>
                <a:srgbClr val="B9D532"/>
              </a:solidFill>
            </a:endParaRPr>
          </a:p>
          <a:p>
            <a:pPr lvl="0"/>
            <a:r>
              <a:rPr lang="en-US" dirty="0"/>
              <a:t>Knowledge Exchange = video production</a:t>
            </a:r>
          </a:p>
          <a:p>
            <a:r>
              <a:rPr lang="en-US" dirty="0"/>
              <a:t>Field Trip = bird watching and habitat restoration </a:t>
            </a:r>
          </a:p>
          <a:p>
            <a:r>
              <a:rPr lang="en-US" dirty="0"/>
              <a:t>Conservation Themes: coastal development, climate change, habitat loss</a:t>
            </a:r>
          </a:p>
          <a:p>
            <a:endParaRPr lang="en-US" sz="1400" dirty="0"/>
          </a:p>
          <a:p>
            <a:pPr marL="0" indent="0">
              <a:buNone/>
            </a:pPr>
            <a:endParaRPr lang="en-US" b="1" u="sng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919" y="0"/>
            <a:ext cx="3113081" cy="25336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919" y="2533650"/>
            <a:ext cx="3113081" cy="21310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4" t="27286"/>
          <a:stretch/>
        </p:blipFill>
        <p:spPr>
          <a:xfrm>
            <a:off x="9078920" y="4686300"/>
            <a:ext cx="311308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24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137160"/>
            <a:ext cx="10515600" cy="1005083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Gotham Book" pitchFamily="50" charset="0"/>
              </a:rPr>
              <a:t>Follow Ocean Connectors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1772" y="1762379"/>
            <a:ext cx="9436328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000" dirty="0">
                <a:latin typeface="Gotham Book" pitchFamily="50" charset="0"/>
                <a:cs typeface="Gotham Book" pitchFamily="50" charset="0"/>
              </a:rPr>
              <a:t>oceanconnectors.org</a:t>
            </a:r>
          </a:p>
          <a:p>
            <a:pPr marL="0" indent="0">
              <a:buNone/>
            </a:pPr>
            <a:endParaRPr lang="en-US" sz="4000" dirty="0">
              <a:latin typeface="Gotham Book" pitchFamily="50" charset="0"/>
              <a:cs typeface="Gotham Book" pitchFamily="50" charset="0"/>
            </a:endParaRPr>
          </a:p>
          <a:p>
            <a:pPr marL="0" indent="0">
              <a:buNone/>
            </a:pPr>
            <a:r>
              <a:rPr lang="en-US" sz="4000" dirty="0">
                <a:latin typeface="Gotham Book" pitchFamily="50" charset="0"/>
                <a:cs typeface="Gotham Book" pitchFamily="50" charset="0"/>
              </a:rPr>
              <a:t>@OceanConnectors</a:t>
            </a:r>
          </a:p>
          <a:p>
            <a:pPr marL="0" indent="0">
              <a:buNone/>
            </a:pPr>
            <a:endParaRPr lang="en-US" sz="4000" dirty="0">
              <a:latin typeface="Gotham Book" pitchFamily="50" charset="0"/>
              <a:cs typeface="Gotham Book" pitchFamily="50" charset="0"/>
            </a:endParaRPr>
          </a:p>
          <a:p>
            <a:pPr marL="0" indent="0">
              <a:buNone/>
            </a:pPr>
            <a:r>
              <a:rPr lang="en-US" sz="4000" dirty="0">
                <a:latin typeface="Gotham Book" pitchFamily="50" charset="0"/>
                <a:cs typeface="Gotham Book" pitchFamily="50" charset="0"/>
              </a:rPr>
              <a:t>#BeAnOceanConnector</a:t>
            </a:r>
          </a:p>
          <a:p>
            <a:pPr marL="0" indent="0">
              <a:buNone/>
            </a:pPr>
            <a:endParaRPr lang="en-US" sz="4000" dirty="0">
              <a:latin typeface="Gotham Book" pitchFamily="50" charset="0"/>
              <a:cs typeface="Gotham Book" pitchFamily="50" charset="0"/>
            </a:endParaRPr>
          </a:p>
          <a:p>
            <a:pPr marL="0" indent="0">
              <a:buNone/>
            </a:pPr>
            <a:r>
              <a:rPr lang="en-US" sz="4000" dirty="0">
                <a:latin typeface="Gotham Book" pitchFamily="50" charset="0"/>
                <a:cs typeface="Gotham Book" pitchFamily="50" charset="0"/>
              </a:rPr>
              <a:t>info@oceanconnectors.org</a:t>
            </a:r>
          </a:p>
          <a:p>
            <a:pPr marL="0" indent="0">
              <a:buNone/>
            </a:pPr>
            <a:endParaRPr lang="en-US" sz="4000" dirty="0">
              <a:latin typeface="Gotham Book" pitchFamily="50" charset="0"/>
              <a:cs typeface="Gotham Book" pitchFamily="50" charset="0"/>
            </a:endParaRPr>
          </a:p>
          <a:p>
            <a:pPr marL="0" indent="0">
              <a:buNone/>
            </a:pPr>
            <a:r>
              <a:rPr lang="en-US" sz="4000" dirty="0">
                <a:latin typeface="Gotham Book" pitchFamily="50" charset="0"/>
                <a:cs typeface="Gotham Book" pitchFamily="50" charset="0"/>
              </a:rPr>
              <a:t>facebook.com/oceanconnectors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D20E78-4BEE-4882-82E0-8BAAAC92A0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976" y="3319379"/>
            <a:ext cx="833677" cy="8344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DA16AC5-55BB-45B9-B761-B732F29DF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161" y="1413537"/>
            <a:ext cx="834493" cy="8119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D5D574-2E08-4C86-934A-6939957798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161" y="5220500"/>
            <a:ext cx="834492" cy="8344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12AED5E-310F-41DE-BB91-906686FC34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161" y="2363605"/>
            <a:ext cx="840068" cy="840068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0BA68852-123E-4CA7-B32D-B2E44F707E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4161" y="4264726"/>
            <a:ext cx="834492" cy="8344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569633-717E-48C0-91AC-7D2F3B9711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7825" y="735545"/>
            <a:ext cx="5346575" cy="516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12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5881" y="1766033"/>
            <a:ext cx="4228473" cy="1993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1" y="137160"/>
            <a:ext cx="3606704" cy="85441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3450" y="193761"/>
            <a:ext cx="3825440" cy="14317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561" y="5205978"/>
            <a:ext cx="1455297" cy="14552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0942" y="3718038"/>
            <a:ext cx="3153275" cy="11089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2439" y="189957"/>
            <a:ext cx="1469211" cy="174986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738" y="3882692"/>
            <a:ext cx="1681715" cy="95810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032" y="3964006"/>
            <a:ext cx="2273847" cy="6912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2565" y="5191108"/>
            <a:ext cx="1413268" cy="139677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294" y="2648666"/>
            <a:ext cx="2779430" cy="135242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379" y="5235238"/>
            <a:ext cx="1519547" cy="1434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310" y="1148375"/>
            <a:ext cx="2991507" cy="14790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6983" y="5257598"/>
            <a:ext cx="1341096" cy="13400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0802" y="5193991"/>
            <a:ext cx="1981695" cy="14672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561" y="3881770"/>
            <a:ext cx="3515710" cy="10669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8826" y="4736569"/>
            <a:ext cx="1327490" cy="20741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9210" y="3144170"/>
            <a:ext cx="4022440" cy="4067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5559" y="1467983"/>
            <a:ext cx="1988305" cy="14696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481" y="5157642"/>
            <a:ext cx="1598893" cy="14760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2625" y="167482"/>
            <a:ext cx="2918800" cy="1459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045" y="2051587"/>
            <a:ext cx="2420985" cy="73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76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148" y="1359092"/>
            <a:ext cx="5846379" cy="135271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Frances Lang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Executive Director, Ocean Connectors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frances@oceanconnectors.org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7160" y="137160"/>
            <a:ext cx="3912079" cy="1072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7FCD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j-ea"/>
                <a:cs typeface="+mj-cs"/>
              </a:rPr>
              <a:t>Questions?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25000"/>
                      <a:lumOff val="75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4800000" scaled="0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 panose="020B0503020204020204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97147" y="5140611"/>
            <a:ext cx="7449185" cy="1352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Mandy Shefman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Development Manager, Ocean Connectors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mandy@oceanconnectors.org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97145" y="3049627"/>
            <a:ext cx="7888635" cy="1352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orbel" panose="020B0503020204020204"/>
              </a:rPr>
              <a:t>Maria Hernandez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orbel" panose="020B0503020204020204"/>
              </a:rPr>
              <a:t>Binational Programs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Coordinator, Ocean Connectors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err="1">
                <a:solidFill>
                  <a:prstClr val="black"/>
                </a:solidFill>
                <a:latin typeface="Corbel" panose="020B0503020204020204"/>
              </a:rPr>
              <a:t>maria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@oceanconnectors.org </a:t>
            </a:r>
          </a:p>
        </p:txBody>
      </p:sp>
    </p:spTree>
    <p:extLst>
      <p:ext uri="{BB962C8B-B14F-4D97-AF65-F5344CB8AC3E}">
        <p14:creationId xmlns:p14="http://schemas.microsoft.com/office/powerpoint/2010/main" val="2394868930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1_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2467</TotalTime>
  <Words>193</Words>
  <Application>Microsoft Office PowerPoint</Application>
  <PresentationFormat>Widescreen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Corbel</vt:lpstr>
      <vt:lpstr>Gotham Book</vt:lpstr>
      <vt:lpstr>Depth</vt:lpstr>
      <vt:lpstr>1_Depth</vt:lpstr>
      <vt:lpstr>PowerPoint Presentation</vt:lpstr>
      <vt:lpstr>PowerPoint Presentation</vt:lpstr>
      <vt:lpstr>Program Elements</vt:lpstr>
      <vt:lpstr>Multiyear Curricula</vt:lpstr>
      <vt:lpstr>Follow Ocean Connectors Online</vt:lpstr>
      <vt:lpstr>Partners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Hernandez</dc:creator>
  <cp:lastModifiedBy>Eldon Kloepfer</cp:lastModifiedBy>
  <cp:revision>57</cp:revision>
  <dcterms:created xsi:type="dcterms:W3CDTF">2020-01-21T18:30:25Z</dcterms:created>
  <dcterms:modified xsi:type="dcterms:W3CDTF">2023-03-12T18:36:49Z</dcterms:modified>
</cp:coreProperties>
</file>