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56" r:id="rId2"/>
    <p:sldId id="266" r:id="rId3"/>
    <p:sldId id="267" r:id="rId4"/>
    <p:sldId id="261" r:id="rId5"/>
    <p:sldId id="534" r:id="rId6"/>
    <p:sldId id="536" r:id="rId7"/>
    <p:sldId id="326" r:id="rId8"/>
    <p:sldId id="269" r:id="rId9"/>
    <p:sldId id="393" r:id="rId10"/>
    <p:sldId id="556" r:id="rId11"/>
    <p:sldId id="537" r:id="rId12"/>
    <p:sldId id="519" r:id="rId13"/>
    <p:sldId id="518" r:id="rId14"/>
    <p:sldId id="513" r:id="rId15"/>
    <p:sldId id="504" r:id="rId16"/>
    <p:sldId id="505" r:id="rId17"/>
    <p:sldId id="514" r:id="rId18"/>
    <p:sldId id="515" r:id="rId19"/>
    <p:sldId id="516" r:id="rId20"/>
    <p:sldId id="517" r:id="rId21"/>
    <p:sldId id="521" r:id="rId22"/>
    <p:sldId id="520" r:id="rId23"/>
    <p:sldId id="524" r:id="rId24"/>
    <p:sldId id="525" r:id="rId25"/>
    <p:sldId id="540" r:id="rId26"/>
    <p:sldId id="262" r:id="rId27"/>
    <p:sldId id="263" r:id="rId28"/>
    <p:sldId id="548" r:id="rId29"/>
    <p:sldId id="264" r:id="rId30"/>
    <p:sldId id="549" r:id="rId31"/>
    <p:sldId id="538" r:id="rId32"/>
    <p:sldId id="550" r:id="rId33"/>
    <p:sldId id="296" r:id="rId34"/>
    <p:sldId id="551" r:id="rId35"/>
    <p:sldId id="299" r:id="rId36"/>
    <p:sldId id="300" r:id="rId37"/>
    <p:sldId id="270" r:id="rId38"/>
    <p:sldId id="274" r:id="rId39"/>
    <p:sldId id="278" r:id="rId40"/>
    <p:sldId id="288" r:id="rId41"/>
    <p:sldId id="306" r:id="rId42"/>
    <p:sldId id="304" r:id="rId43"/>
    <p:sldId id="307" r:id="rId44"/>
    <p:sldId id="305" r:id="rId45"/>
    <p:sldId id="329" r:id="rId46"/>
    <p:sldId id="272" r:id="rId47"/>
    <p:sldId id="328" r:id="rId48"/>
    <p:sldId id="539" r:id="rId49"/>
    <p:sldId id="323" r:id="rId50"/>
    <p:sldId id="317" r:id="rId51"/>
    <p:sldId id="257" r:id="rId52"/>
    <p:sldId id="260" r:id="rId53"/>
    <p:sldId id="268" r:id="rId54"/>
    <p:sldId id="542" r:id="rId55"/>
    <p:sldId id="544" r:id="rId56"/>
    <p:sldId id="434" r:id="rId57"/>
    <p:sldId id="432" r:id="rId58"/>
    <p:sldId id="433" r:id="rId59"/>
    <p:sldId id="545" r:id="rId60"/>
    <p:sldId id="430" r:id="rId61"/>
    <p:sldId id="431" r:id="rId62"/>
    <p:sldId id="552" r:id="rId63"/>
    <p:sldId id="401" r:id="rId64"/>
    <p:sldId id="404" r:id="rId65"/>
    <p:sldId id="402" r:id="rId66"/>
    <p:sldId id="403" r:id="rId67"/>
    <p:sldId id="553" r:id="rId68"/>
    <p:sldId id="358" r:id="rId69"/>
    <p:sldId id="360" r:id="rId70"/>
    <p:sldId id="361" r:id="rId71"/>
    <p:sldId id="365" r:id="rId72"/>
    <p:sldId id="362" r:id="rId73"/>
    <p:sldId id="363" r:id="rId74"/>
    <p:sldId id="554" r:id="rId75"/>
    <p:sldId id="350" r:id="rId76"/>
    <p:sldId id="351" r:id="rId77"/>
    <p:sldId id="356" r:id="rId78"/>
    <p:sldId id="366" r:id="rId79"/>
    <p:sldId id="367" r:id="rId80"/>
    <p:sldId id="388" r:id="rId81"/>
    <p:sldId id="258" r:id="rId82"/>
    <p:sldId id="259" r:id="rId83"/>
    <p:sldId id="370" r:id="rId84"/>
    <p:sldId id="371" r:id="rId85"/>
    <p:sldId id="372" r:id="rId86"/>
    <p:sldId id="373" r:id="rId87"/>
    <p:sldId id="546" r:id="rId88"/>
    <p:sldId id="547" r:id="rId89"/>
    <p:sldId id="555" r:id="rId9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A1905F-1256-473A-A2C6-E10114D9282E}" v="6" dt="2023-03-22T06:49:59.8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09" d="100"/>
          <a:sy n="109"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416CE3-E0CF-40E7-BE13-D37A19DC895A}" type="datetimeFigureOut">
              <a:rPr lang="es-MX" smtClean="0"/>
              <a:t>13/04/2023</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D4466A-C38D-4551-A2EC-14796A28889C}" type="slidenum">
              <a:rPr lang="es-MX" smtClean="0"/>
              <a:t>‹#›</a:t>
            </a:fld>
            <a:endParaRPr lang="es-MX"/>
          </a:p>
        </p:txBody>
      </p:sp>
    </p:spTree>
    <p:extLst>
      <p:ext uri="{BB962C8B-B14F-4D97-AF65-F5344CB8AC3E}">
        <p14:creationId xmlns:p14="http://schemas.microsoft.com/office/powerpoint/2010/main" val="3926427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a:extLst>
              <a:ext uri="{FF2B5EF4-FFF2-40B4-BE49-F238E27FC236}">
                <a16:creationId xmlns:a16="http://schemas.microsoft.com/office/drawing/2014/main" id="{80F09211-6DF0-42F8-8EAD-58AD9ABADE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2 Marcador de notas">
            <a:extLst>
              <a:ext uri="{FF2B5EF4-FFF2-40B4-BE49-F238E27FC236}">
                <a16:creationId xmlns:a16="http://schemas.microsoft.com/office/drawing/2014/main" id="{BDAF08A6-93B8-41F0-80E9-F8578DE437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a:ea typeface="ヒラギノ角ゴ Pro W3"/>
              <a:cs typeface="ヒラギノ角ゴ Pro W3"/>
            </a:endParaRPr>
          </a:p>
        </p:txBody>
      </p:sp>
      <p:sp>
        <p:nvSpPr>
          <p:cNvPr id="57348" name="3 Marcador de número de diapositiva">
            <a:extLst>
              <a:ext uri="{FF2B5EF4-FFF2-40B4-BE49-F238E27FC236}">
                <a16:creationId xmlns:a16="http://schemas.microsoft.com/office/drawing/2014/main" id="{5A5BD7D0-2246-425D-9725-6D6C10AB4EB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ヒラギノ角ゴ Pro W3"/>
                <a:cs typeface="ヒラギノ角ゴ Pro W3"/>
              </a:defRPr>
            </a:lvl1pPr>
            <a:lvl2pPr marL="742950" indent="-285750">
              <a:spcBef>
                <a:spcPct val="30000"/>
              </a:spcBef>
              <a:defRPr sz="1200">
                <a:solidFill>
                  <a:schemeClr val="tx1"/>
                </a:solidFill>
                <a:latin typeface="Calibri" panose="020F0502020204030204" pitchFamily="34" charset="0"/>
                <a:ea typeface="ヒラギノ角ゴ Pro W3"/>
                <a:cs typeface="ヒラギノ角ゴ Pro W3"/>
              </a:defRPr>
            </a:lvl2pPr>
            <a:lvl3pPr marL="1143000" indent="-228600">
              <a:spcBef>
                <a:spcPct val="30000"/>
              </a:spcBef>
              <a:defRPr sz="1200">
                <a:solidFill>
                  <a:schemeClr val="tx1"/>
                </a:solidFill>
                <a:latin typeface="Calibri" panose="020F0502020204030204" pitchFamily="34" charset="0"/>
                <a:ea typeface="ヒラギノ角ゴ Pro W3"/>
                <a:cs typeface="ヒラギノ角ゴ Pro W3"/>
              </a:defRPr>
            </a:lvl3pPr>
            <a:lvl4pPr marL="1600200" indent="-228600">
              <a:spcBef>
                <a:spcPct val="30000"/>
              </a:spcBef>
              <a:defRPr sz="1200">
                <a:solidFill>
                  <a:schemeClr val="tx1"/>
                </a:solidFill>
                <a:latin typeface="Calibri" panose="020F0502020204030204" pitchFamily="34" charset="0"/>
                <a:ea typeface="ヒラギノ角ゴ Pro W3"/>
                <a:cs typeface="ヒラギノ角ゴ Pro W3"/>
              </a:defRPr>
            </a:lvl4pPr>
            <a:lvl5pPr marL="2057400" indent="-228600">
              <a:spcBef>
                <a:spcPct val="30000"/>
              </a:spcBef>
              <a:defRPr sz="1200">
                <a:solidFill>
                  <a:schemeClr val="tx1"/>
                </a:solidFill>
                <a:latin typeface="Calibri" panose="020F0502020204030204" pitchFamily="34" charset="0"/>
                <a:ea typeface="ヒラギノ角ゴ Pro W3"/>
                <a:cs typeface="ヒラギノ角ゴ Pro W3"/>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9pPr>
          </a:lstStyle>
          <a:p>
            <a:pPr>
              <a:spcBef>
                <a:spcPct val="0"/>
              </a:spcBef>
            </a:pPr>
            <a:fld id="{177B189E-BE43-4BC3-92B7-4588D23C1D41}" type="slidenum">
              <a:rPr lang="es-MX" altLang="es-MX">
                <a:latin typeface="Arial" panose="020B0604020202020204" pitchFamily="34" charset="0"/>
              </a:rPr>
              <a:pPr>
                <a:spcBef>
                  <a:spcPct val="0"/>
                </a:spcBef>
              </a:pPr>
              <a:t>9</a:t>
            </a:fld>
            <a:endParaRPr lang="es-MX" altLang="es-MX">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a:extLst>
              <a:ext uri="{FF2B5EF4-FFF2-40B4-BE49-F238E27FC236}">
                <a16:creationId xmlns:a16="http://schemas.microsoft.com/office/drawing/2014/main" id="{80F09211-6DF0-42F8-8EAD-58AD9ABADE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2 Marcador de notas">
            <a:extLst>
              <a:ext uri="{FF2B5EF4-FFF2-40B4-BE49-F238E27FC236}">
                <a16:creationId xmlns:a16="http://schemas.microsoft.com/office/drawing/2014/main" id="{BDAF08A6-93B8-41F0-80E9-F8578DE437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a:ea typeface="ヒラギノ角ゴ Pro W3"/>
              <a:cs typeface="ヒラギノ角ゴ Pro W3"/>
            </a:endParaRPr>
          </a:p>
        </p:txBody>
      </p:sp>
      <p:sp>
        <p:nvSpPr>
          <p:cNvPr id="57348" name="3 Marcador de número de diapositiva">
            <a:extLst>
              <a:ext uri="{FF2B5EF4-FFF2-40B4-BE49-F238E27FC236}">
                <a16:creationId xmlns:a16="http://schemas.microsoft.com/office/drawing/2014/main" id="{5A5BD7D0-2246-425D-9725-6D6C10AB4EB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ヒラギノ角ゴ Pro W3"/>
                <a:cs typeface="ヒラギノ角ゴ Pro W3"/>
              </a:defRPr>
            </a:lvl1pPr>
            <a:lvl2pPr marL="742950" indent="-285750">
              <a:spcBef>
                <a:spcPct val="30000"/>
              </a:spcBef>
              <a:defRPr sz="1200">
                <a:solidFill>
                  <a:schemeClr val="tx1"/>
                </a:solidFill>
                <a:latin typeface="Calibri" panose="020F0502020204030204" pitchFamily="34" charset="0"/>
                <a:ea typeface="ヒラギノ角ゴ Pro W3"/>
                <a:cs typeface="ヒラギノ角ゴ Pro W3"/>
              </a:defRPr>
            </a:lvl2pPr>
            <a:lvl3pPr marL="1143000" indent="-228600">
              <a:spcBef>
                <a:spcPct val="30000"/>
              </a:spcBef>
              <a:defRPr sz="1200">
                <a:solidFill>
                  <a:schemeClr val="tx1"/>
                </a:solidFill>
                <a:latin typeface="Calibri" panose="020F0502020204030204" pitchFamily="34" charset="0"/>
                <a:ea typeface="ヒラギノ角ゴ Pro W3"/>
                <a:cs typeface="ヒラギノ角ゴ Pro W3"/>
              </a:defRPr>
            </a:lvl3pPr>
            <a:lvl4pPr marL="1600200" indent="-228600">
              <a:spcBef>
                <a:spcPct val="30000"/>
              </a:spcBef>
              <a:defRPr sz="1200">
                <a:solidFill>
                  <a:schemeClr val="tx1"/>
                </a:solidFill>
                <a:latin typeface="Calibri" panose="020F0502020204030204" pitchFamily="34" charset="0"/>
                <a:ea typeface="ヒラギノ角ゴ Pro W3"/>
                <a:cs typeface="ヒラギノ角ゴ Pro W3"/>
              </a:defRPr>
            </a:lvl4pPr>
            <a:lvl5pPr marL="2057400" indent="-228600">
              <a:spcBef>
                <a:spcPct val="30000"/>
              </a:spcBef>
              <a:defRPr sz="1200">
                <a:solidFill>
                  <a:schemeClr val="tx1"/>
                </a:solidFill>
                <a:latin typeface="Calibri" panose="020F0502020204030204" pitchFamily="34" charset="0"/>
                <a:ea typeface="ヒラギノ角ゴ Pro W3"/>
                <a:cs typeface="ヒラギノ角ゴ Pro W3"/>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ヒラギノ角ゴ Pro W3"/>
                <a:cs typeface="ヒラギノ角ゴ Pro W3"/>
              </a:defRPr>
            </a:lvl9pPr>
          </a:lstStyle>
          <a:p>
            <a:pPr>
              <a:spcBef>
                <a:spcPct val="0"/>
              </a:spcBef>
            </a:pPr>
            <a:fld id="{177B189E-BE43-4BC3-92B7-4588D23C1D41}" type="slidenum">
              <a:rPr lang="es-MX" altLang="es-MX">
                <a:latin typeface="Arial" panose="020B0604020202020204" pitchFamily="34" charset="0"/>
              </a:rPr>
              <a:pPr>
                <a:spcBef>
                  <a:spcPct val="0"/>
                </a:spcBef>
              </a:pPr>
              <a:t>10</a:t>
            </a:fld>
            <a:endParaRPr lang="es-MX" altLang="es-MX">
              <a:latin typeface="Arial" panose="020B0604020202020204" pitchFamily="34" charset="0"/>
            </a:endParaRPr>
          </a:p>
        </p:txBody>
      </p:sp>
    </p:spTree>
    <p:extLst>
      <p:ext uri="{BB962C8B-B14F-4D97-AF65-F5344CB8AC3E}">
        <p14:creationId xmlns:p14="http://schemas.microsoft.com/office/powerpoint/2010/main" val="540305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 trabajo es parte o está dentro del proyecto de “Restauración de la Playa del Amor” de la Universidad de Guadalajara. </a:t>
            </a:r>
            <a:endParaRPr lang="es-US" dirty="0"/>
          </a:p>
        </p:txBody>
      </p:sp>
      <p:sp>
        <p:nvSpPr>
          <p:cNvPr id="4" name="Marcador de número de diapositiva 3"/>
          <p:cNvSpPr>
            <a:spLocks noGrp="1"/>
          </p:cNvSpPr>
          <p:nvPr>
            <p:ph type="sldNum" sz="quarter" idx="10"/>
          </p:nvPr>
        </p:nvSpPr>
        <p:spPr/>
        <p:txBody>
          <a:bodyPr/>
          <a:lstStyle/>
          <a:p>
            <a:fld id="{55E0B74B-41CE-4F75-8082-C719E475F49B}" type="slidenum">
              <a:rPr lang="es-ES" smtClean="0"/>
              <a:t>43</a:t>
            </a:fld>
            <a:endParaRPr lang="es-ES"/>
          </a:p>
        </p:txBody>
      </p:sp>
    </p:spTree>
    <p:extLst>
      <p:ext uri="{BB962C8B-B14F-4D97-AF65-F5344CB8AC3E}">
        <p14:creationId xmlns:p14="http://schemas.microsoft.com/office/powerpoint/2010/main" val="1497224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E5C82B5F-3139-4F07-BEA7-C78B6D5CCEA7}" type="slidenum">
              <a:rPr lang="en-US" smtClean="0"/>
              <a:pPr/>
              <a:t>70</a:t>
            </a:fld>
            <a:endParaRPr lang="en-US"/>
          </a:p>
        </p:txBody>
      </p:sp>
    </p:spTree>
    <p:extLst>
      <p:ext uri="{BB962C8B-B14F-4D97-AF65-F5344CB8AC3E}">
        <p14:creationId xmlns:p14="http://schemas.microsoft.com/office/powerpoint/2010/main" val="2620400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0FF9CB-6D87-A738-E9AB-32F237AD150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A03A4CBC-2095-0968-E2E4-873FA92799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30D3FF08-7C01-AFB9-CE5F-42F7DD942D0F}"/>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5" name="Marcador de pie de página 4">
            <a:extLst>
              <a:ext uri="{FF2B5EF4-FFF2-40B4-BE49-F238E27FC236}">
                <a16:creationId xmlns:a16="http://schemas.microsoft.com/office/drawing/2014/main" id="{495BC851-0F21-E939-577E-8E83BCE14E7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3615B44-18A9-52C7-20E3-57FF524C86FD}"/>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4202927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FE2BB0-519A-16C9-1BF2-9A3253EA0AF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F18240AA-4A8A-449F-E190-15D92FBA608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65314B2-FEE0-1ADE-4A4C-A105DB7E9A67}"/>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5" name="Marcador de pie de página 4">
            <a:extLst>
              <a:ext uri="{FF2B5EF4-FFF2-40B4-BE49-F238E27FC236}">
                <a16:creationId xmlns:a16="http://schemas.microsoft.com/office/drawing/2014/main" id="{F71E360B-97F8-0EEA-9822-127B63E2108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05C8DE8-571F-4719-6366-0F05A50C8A65}"/>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1485694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3E271C-ED98-1F00-3158-5E146D0B889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FEF855A-E18C-DF95-1AA9-F5BC3BB375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D8C6E93-F3BA-A010-AA7C-3A0CDCB05410}"/>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5" name="Marcador de pie de página 4">
            <a:extLst>
              <a:ext uri="{FF2B5EF4-FFF2-40B4-BE49-F238E27FC236}">
                <a16:creationId xmlns:a16="http://schemas.microsoft.com/office/drawing/2014/main" id="{EDAC9768-135F-4A42-79D0-521D39C0CB3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763908C-B39D-2821-BAEA-CFB3F9A35A0E}"/>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2295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0C1E5A-17A4-69A2-918D-AF21C311B5B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4EEA32A8-517F-0200-D0B5-FBE048FE6CC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EAC8B13C-6648-597D-1410-A303E085270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67E0A48D-536C-D43C-7E1F-35B2DF40DC0D}"/>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6" name="Marcador de pie de página 5">
            <a:extLst>
              <a:ext uri="{FF2B5EF4-FFF2-40B4-BE49-F238E27FC236}">
                <a16:creationId xmlns:a16="http://schemas.microsoft.com/office/drawing/2014/main" id="{80BA7978-61BD-596A-558B-26A5F5D7B2C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BB8E0CC-BDBC-E50F-F6EB-C3CD6E241DCB}"/>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119904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8270E2-ABBC-AA00-2B98-0DC0F613E83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77A30FC-11FD-188E-D4AF-2F2B1AA302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421BF53-261C-33DE-B4C6-1BAD9C8924D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D5C19A98-92AC-2B5D-C0FB-9DE17F4CA6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01AAF9B-0914-F9B2-A36F-7A92E6CFE93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92477A27-8CC1-CC7A-E5A4-F70710D5D131}"/>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8" name="Marcador de pie de página 7">
            <a:extLst>
              <a:ext uri="{FF2B5EF4-FFF2-40B4-BE49-F238E27FC236}">
                <a16:creationId xmlns:a16="http://schemas.microsoft.com/office/drawing/2014/main" id="{CA3CDC1B-58DB-7E01-B366-96AE0ACA4401}"/>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48BF6BE-AFA2-55B9-EF65-717DABE0E12F}"/>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4250375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7112DA-0D9C-83B9-22F9-6AE6A1459F8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A41776FD-D0E3-FDB3-6B2C-582248CDE41C}"/>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4" name="Marcador de pie de página 3">
            <a:extLst>
              <a:ext uri="{FF2B5EF4-FFF2-40B4-BE49-F238E27FC236}">
                <a16:creationId xmlns:a16="http://schemas.microsoft.com/office/drawing/2014/main" id="{CD1DC4AA-B3F7-5BE0-7CA8-FE9F8394E4AB}"/>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92E729EA-DDBB-0AE1-D4D1-49F291A8424A}"/>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1322984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4966C3F-8431-D983-88DC-736F5DB8BB90}"/>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3" name="Marcador de pie de página 2">
            <a:extLst>
              <a:ext uri="{FF2B5EF4-FFF2-40B4-BE49-F238E27FC236}">
                <a16:creationId xmlns:a16="http://schemas.microsoft.com/office/drawing/2014/main" id="{5B2703AF-4D23-D156-3D05-259E8C507ECA}"/>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28E4C961-C7CF-E81E-BC84-6D1C681AC10B}"/>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2489025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772273-94B6-6A04-B8AB-967ABE98973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43D0DFA-30D0-D98B-78B9-BEF5C7EC6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D8ADF74A-0453-4839-F324-DEF096E50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18F3437-6A1F-8079-6580-6793694E29CE}"/>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6" name="Marcador de pie de página 5">
            <a:extLst>
              <a:ext uri="{FF2B5EF4-FFF2-40B4-BE49-F238E27FC236}">
                <a16:creationId xmlns:a16="http://schemas.microsoft.com/office/drawing/2014/main" id="{78AC4E22-89F0-980B-902E-73F5C46C20DF}"/>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362EE12-E7B7-CFC4-D92C-9FE69540B6A4}"/>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2316980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FED4CA-D130-5534-FD95-12255D8AA3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C21B51D-036F-14E3-E839-069079F4D7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9E363F4-5E70-69B9-6BA4-DF4A430519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71A300-FDAB-7508-CF1E-C2469F91A84F}"/>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6" name="Marcador de pie de página 5">
            <a:extLst>
              <a:ext uri="{FF2B5EF4-FFF2-40B4-BE49-F238E27FC236}">
                <a16:creationId xmlns:a16="http://schemas.microsoft.com/office/drawing/2014/main" id="{B35D902E-56F4-2D11-0456-1307CF6C667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0626A74-133C-D097-89B4-43485EF23BE1}"/>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2232486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905634-B843-096E-6E1D-6F0EBEB8C31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6D4F0010-C929-6FDD-5257-ADBC5B467F1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ADA58FC-52B2-A86B-2500-A465A7D0E04C}"/>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5" name="Marcador de pie de página 4">
            <a:extLst>
              <a:ext uri="{FF2B5EF4-FFF2-40B4-BE49-F238E27FC236}">
                <a16:creationId xmlns:a16="http://schemas.microsoft.com/office/drawing/2014/main" id="{3CE140E2-9F50-F4A6-D3D2-E55073ABB97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5353A28-BB6C-42BD-E062-A949732313A4}"/>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2142750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11C7CF1-2F4F-EB04-E243-F84A944ACD5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BFD13C0-3D3F-F502-A7BC-0F1F30EFD69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2C93972-AD04-B547-B7C6-4911873AB0C4}"/>
              </a:ext>
            </a:extLst>
          </p:cNvPr>
          <p:cNvSpPr>
            <a:spLocks noGrp="1"/>
          </p:cNvSpPr>
          <p:nvPr>
            <p:ph type="dt" sz="half" idx="10"/>
          </p:nvPr>
        </p:nvSpPr>
        <p:spPr/>
        <p:txBody>
          <a:bodyPr/>
          <a:lstStyle/>
          <a:p>
            <a:fld id="{19828A84-3650-4A69-8FC7-4AD4CD6F4584}" type="datetimeFigureOut">
              <a:rPr lang="es-MX" smtClean="0"/>
              <a:t>13/04/2023</a:t>
            </a:fld>
            <a:endParaRPr lang="es-MX"/>
          </a:p>
        </p:txBody>
      </p:sp>
      <p:sp>
        <p:nvSpPr>
          <p:cNvPr id="5" name="Marcador de pie de página 4">
            <a:extLst>
              <a:ext uri="{FF2B5EF4-FFF2-40B4-BE49-F238E27FC236}">
                <a16:creationId xmlns:a16="http://schemas.microsoft.com/office/drawing/2014/main" id="{681B28E0-D0DA-8E08-4B78-6E95BE23D49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36D8304-8C0B-121C-1F83-01E4F46C2B26}"/>
              </a:ext>
            </a:extLst>
          </p:cNvPr>
          <p:cNvSpPr>
            <a:spLocks noGrp="1"/>
          </p:cNvSpPr>
          <p:nvPr>
            <p:ph type="sldNum" sz="quarter" idx="12"/>
          </p:nvPr>
        </p:nvSpPr>
        <p:spPr/>
        <p:txBody>
          <a:bodyPr/>
          <a:lstStyle/>
          <a:p>
            <a:fld id="{6D2216B9-B4D9-481A-AC1E-AA6A1DFE802C}" type="slidenum">
              <a:rPr lang="es-MX" smtClean="0"/>
              <a:t>‹#›</a:t>
            </a:fld>
            <a:endParaRPr lang="es-MX"/>
          </a:p>
        </p:txBody>
      </p:sp>
    </p:spTree>
    <p:extLst>
      <p:ext uri="{BB962C8B-B14F-4D97-AF65-F5344CB8AC3E}">
        <p14:creationId xmlns:p14="http://schemas.microsoft.com/office/powerpoint/2010/main" val="1772728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F78AEB-BEDD-2C37-8052-C83C0B1D63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4CD4BCD-ACA4-C917-E8E3-8804AA4B88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586EB40-6EEC-94AC-85AD-3C9878717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28A84-3650-4A69-8FC7-4AD4CD6F4584}" type="datetimeFigureOut">
              <a:rPr lang="es-MX" smtClean="0"/>
              <a:t>13/04/2023</a:t>
            </a:fld>
            <a:endParaRPr lang="es-MX"/>
          </a:p>
        </p:txBody>
      </p:sp>
      <p:sp>
        <p:nvSpPr>
          <p:cNvPr id="5" name="Marcador de pie de página 4">
            <a:extLst>
              <a:ext uri="{FF2B5EF4-FFF2-40B4-BE49-F238E27FC236}">
                <a16:creationId xmlns:a16="http://schemas.microsoft.com/office/drawing/2014/main" id="{B46FA988-A282-BCEF-B738-CB515EF371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FCC25B6E-5C7C-8920-DB11-CF02BBBF2D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16B9-B4D9-481A-AC1E-AA6A1DFE802C}" type="slidenum">
              <a:rPr lang="es-MX" smtClean="0"/>
              <a:t>‹#›</a:t>
            </a:fld>
            <a:endParaRPr lang="es-MX"/>
          </a:p>
        </p:txBody>
      </p:sp>
    </p:spTree>
    <p:extLst>
      <p:ext uri="{BB962C8B-B14F-4D97-AF65-F5344CB8AC3E}">
        <p14:creationId xmlns:p14="http://schemas.microsoft.com/office/powerpoint/2010/main" val="273457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jpeg"/></Relationships>
</file>

<file path=ppt/slides/_rels/slide3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4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 Id="rId5" Type="http://schemas.openxmlformats.org/officeDocument/2006/relationships/image" Target="../media/image94.jpeg"/><Relationship Id="rId4" Type="http://schemas.openxmlformats.org/officeDocument/2006/relationships/image" Target="../media/image93.jpeg"/></Relationships>
</file>

<file path=ppt/slides/_rels/slide5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5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1.jpeg"/><Relationship Id="rId2" Type="http://schemas.openxmlformats.org/officeDocument/2006/relationships/image" Target="../media/image106.jpeg"/><Relationship Id="rId1" Type="http://schemas.openxmlformats.org/officeDocument/2006/relationships/slideLayout" Target="../slideLayouts/slideLayout2.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6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4.jpeg"/></Relationships>
</file>

<file path=ppt/slides/_rels/slide6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4.jpeg"/></Relationships>
</file>

<file path=ppt/slides/_rels/slide6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 Id="rId5" Type="http://schemas.openxmlformats.org/officeDocument/2006/relationships/image" Target="../media/image121.jpeg"/><Relationship Id="rId4" Type="http://schemas.openxmlformats.org/officeDocument/2006/relationships/image" Target="../media/image120.jpeg"/></Relationships>
</file>

<file path=ppt/slides/_rels/slide6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 Id="rId5" Type="http://schemas.openxmlformats.org/officeDocument/2006/relationships/image" Target="../media/image121.jpeg"/><Relationship Id="rId4" Type="http://schemas.openxmlformats.org/officeDocument/2006/relationships/image" Target="../media/image120.jpeg"/></Relationships>
</file>

<file path=ppt/slides/_rels/slide68.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4.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130.jpeg"/><Relationship Id="rId3" Type="http://schemas.openxmlformats.org/officeDocument/2006/relationships/image" Target="../media/image125.jpeg"/><Relationship Id="rId7" Type="http://schemas.openxmlformats.org/officeDocument/2006/relationships/image" Target="../media/image12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jpeg"/></Relationships>
</file>

<file path=ppt/slides/_rels/slide7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7.xml"/><Relationship Id="rId6" Type="http://schemas.openxmlformats.org/officeDocument/2006/relationships/image" Target="../media/image135.jpeg"/><Relationship Id="rId5" Type="http://schemas.openxmlformats.org/officeDocument/2006/relationships/image" Target="../media/image134.png"/><Relationship Id="rId4" Type="http://schemas.openxmlformats.org/officeDocument/2006/relationships/image" Target="../media/image133.jpeg"/></Relationships>
</file>

<file path=ppt/slides/_rels/slide7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image" Target="../media/image136.jpeg"/><Relationship Id="rId1" Type="http://schemas.openxmlformats.org/officeDocument/2006/relationships/slideLayout" Target="../slideLayouts/slideLayout7.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 Id="rId9" Type="http://schemas.openxmlformats.org/officeDocument/2006/relationships/image" Target="../media/image142.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2.xml"/><Relationship Id="rId4" Type="http://schemas.openxmlformats.org/officeDocument/2006/relationships/image" Target="../media/image146.jpeg"/></Relationships>
</file>

<file path=ppt/slides/_rels/slide77.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EF6C35-92A1-E97B-EE00-B968486FCE4B}"/>
              </a:ext>
            </a:extLst>
          </p:cNvPr>
          <p:cNvSpPr>
            <a:spLocks noGrp="1"/>
          </p:cNvSpPr>
          <p:nvPr>
            <p:ph type="ctrTitle"/>
          </p:nvPr>
        </p:nvSpPr>
        <p:spPr/>
        <p:txBody>
          <a:bodyPr>
            <a:normAutofit fontScale="90000"/>
          </a:bodyPr>
          <a:lstStyle/>
          <a:p>
            <a:r>
              <a:rPr lang="es-MX" sz="3600" b="1" dirty="0"/>
              <a:t>Arrecifes y comunidades coralinas de las islas y costa de Nayarit: lecciones aprendidas en 25 años</a:t>
            </a:r>
            <a:br>
              <a:rPr lang="es-MX" sz="3600" b="1" dirty="0"/>
            </a:br>
            <a:br>
              <a:rPr lang="es-MX" sz="3600" b="1" dirty="0"/>
            </a:br>
            <a:r>
              <a:rPr lang="es-MX" sz="3600" b="1" dirty="0"/>
              <a:t>Coral </a:t>
            </a:r>
            <a:r>
              <a:rPr lang="es-MX" sz="3600" b="1" dirty="0" err="1"/>
              <a:t>reefs</a:t>
            </a:r>
            <a:r>
              <a:rPr lang="es-MX" sz="3600" b="1" dirty="0"/>
              <a:t> and coral </a:t>
            </a:r>
            <a:r>
              <a:rPr lang="es-MX" sz="3600" b="1" dirty="0" err="1"/>
              <a:t>communities</a:t>
            </a:r>
            <a:r>
              <a:rPr lang="es-MX" sz="3600" b="1" dirty="0"/>
              <a:t> </a:t>
            </a:r>
            <a:r>
              <a:rPr lang="es-MX" sz="3600" b="1" dirty="0" err="1"/>
              <a:t>of</a:t>
            </a:r>
            <a:r>
              <a:rPr lang="es-MX" sz="3600" b="1" dirty="0"/>
              <a:t> </a:t>
            </a:r>
            <a:r>
              <a:rPr lang="es-MX" sz="3600" b="1" dirty="0" err="1"/>
              <a:t>the</a:t>
            </a:r>
            <a:r>
              <a:rPr lang="es-MX" sz="3600" b="1" dirty="0"/>
              <a:t> </a:t>
            </a:r>
            <a:r>
              <a:rPr lang="es-MX" sz="3600" b="1" dirty="0" err="1"/>
              <a:t>islands</a:t>
            </a:r>
            <a:r>
              <a:rPr lang="es-MX" sz="3600" b="1" dirty="0"/>
              <a:t> and </a:t>
            </a:r>
            <a:r>
              <a:rPr lang="es-MX" sz="3600" b="1" dirty="0" err="1"/>
              <a:t>coast</a:t>
            </a:r>
            <a:r>
              <a:rPr lang="es-MX" sz="3600" b="1" dirty="0"/>
              <a:t> </a:t>
            </a:r>
            <a:r>
              <a:rPr lang="es-MX" sz="3600" b="1" dirty="0" err="1"/>
              <a:t>of</a:t>
            </a:r>
            <a:r>
              <a:rPr lang="es-MX" sz="3600" b="1" dirty="0"/>
              <a:t> Nayarit: </a:t>
            </a:r>
            <a:r>
              <a:rPr lang="es-MX" sz="3600" b="1" dirty="0" err="1"/>
              <a:t>lessons</a:t>
            </a:r>
            <a:r>
              <a:rPr lang="es-MX" sz="3600" b="1" dirty="0"/>
              <a:t> </a:t>
            </a:r>
            <a:r>
              <a:rPr lang="es-MX" sz="3600" b="1" dirty="0" err="1"/>
              <a:t>learned</a:t>
            </a:r>
            <a:r>
              <a:rPr lang="es-MX" sz="3600" b="1" dirty="0"/>
              <a:t> in 25 </a:t>
            </a:r>
            <a:r>
              <a:rPr lang="es-MX" sz="3600" b="1" dirty="0" err="1"/>
              <a:t>years</a:t>
            </a:r>
            <a:endParaRPr lang="es-MX" sz="3600" b="1" dirty="0"/>
          </a:p>
        </p:txBody>
      </p:sp>
      <p:sp>
        <p:nvSpPr>
          <p:cNvPr id="3" name="Subtítulo 2">
            <a:extLst>
              <a:ext uri="{FF2B5EF4-FFF2-40B4-BE49-F238E27FC236}">
                <a16:creationId xmlns:a16="http://schemas.microsoft.com/office/drawing/2014/main" id="{64AD3BD9-59D3-5E06-3EB4-134C40A8C856}"/>
              </a:ext>
            </a:extLst>
          </p:cNvPr>
          <p:cNvSpPr>
            <a:spLocks noGrp="1"/>
          </p:cNvSpPr>
          <p:nvPr>
            <p:ph type="subTitle" idx="1"/>
          </p:nvPr>
        </p:nvSpPr>
        <p:spPr>
          <a:xfrm>
            <a:off x="1524000" y="4473306"/>
            <a:ext cx="9144000" cy="1655762"/>
          </a:xfrm>
        </p:spPr>
        <p:txBody>
          <a:bodyPr>
            <a:normAutofit fontScale="92500" lnSpcReduction="10000"/>
          </a:bodyPr>
          <a:lstStyle/>
          <a:p>
            <a:r>
              <a:rPr lang="es-MX" dirty="0"/>
              <a:t>Dr. Amílcar Leví Cupul Magaña – Dra. Alma Paola Rodríguez-Troncoso</a:t>
            </a:r>
          </a:p>
          <a:p>
            <a:r>
              <a:rPr lang="es-MX" dirty="0"/>
              <a:t>Centro Universitario de la Costa, U de G</a:t>
            </a:r>
          </a:p>
          <a:p>
            <a:r>
              <a:rPr lang="es-MX" dirty="0"/>
              <a:t>La Peñita de </a:t>
            </a:r>
            <a:r>
              <a:rPr lang="es-MX" dirty="0" err="1"/>
              <a:t>Jaltemba</a:t>
            </a:r>
            <a:r>
              <a:rPr lang="es-MX" dirty="0"/>
              <a:t>, Nayarit</a:t>
            </a:r>
          </a:p>
          <a:p>
            <a:r>
              <a:rPr lang="es-MX" dirty="0"/>
              <a:t>22 Marzo 2023</a:t>
            </a:r>
          </a:p>
        </p:txBody>
      </p:sp>
    </p:spTree>
    <p:extLst>
      <p:ext uri="{BB962C8B-B14F-4D97-AF65-F5344CB8AC3E}">
        <p14:creationId xmlns:p14="http://schemas.microsoft.com/office/powerpoint/2010/main" val="2819631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7F4BE35F-E011-4203-808F-E57B3A1309EC}"/>
              </a:ext>
            </a:extLst>
          </p:cNvPr>
          <p:cNvGrpSpPr/>
          <p:nvPr/>
        </p:nvGrpSpPr>
        <p:grpSpPr>
          <a:xfrm>
            <a:off x="1125415" y="0"/>
            <a:ext cx="10793511" cy="6858000"/>
            <a:chOff x="1125415" y="0"/>
            <a:chExt cx="10793511" cy="6858000"/>
          </a:xfrm>
        </p:grpSpPr>
        <p:grpSp>
          <p:nvGrpSpPr>
            <p:cNvPr id="4" name="Grupo 3">
              <a:extLst>
                <a:ext uri="{FF2B5EF4-FFF2-40B4-BE49-F238E27FC236}">
                  <a16:creationId xmlns:a16="http://schemas.microsoft.com/office/drawing/2014/main" id="{2FC4F8BC-BAAD-41C2-90B5-18CA71F9EACB}"/>
                </a:ext>
              </a:extLst>
            </p:cNvPr>
            <p:cNvGrpSpPr/>
            <p:nvPr/>
          </p:nvGrpSpPr>
          <p:grpSpPr>
            <a:xfrm>
              <a:off x="1125415" y="0"/>
              <a:ext cx="5455268" cy="6858000"/>
              <a:chOff x="1228599" y="50769"/>
              <a:chExt cx="5352084" cy="6858000"/>
            </a:xfrm>
          </p:grpSpPr>
          <p:pic>
            <p:nvPicPr>
              <p:cNvPr id="2" name="Imagen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28599" y="50769"/>
                <a:ext cx="5352084" cy="6858000"/>
              </a:xfrm>
              <a:prstGeom prst="rect">
                <a:avLst/>
              </a:prstGeom>
            </p:spPr>
          </p:pic>
          <p:sp>
            <p:nvSpPr>
              <p:cNvPr id="3" name="Elipse 2"/>
              <p:cNvSpPr/>
              <p:nvPr/>
            </p:nvSpPr>
            <p:spPr>
              <a:xfrm>
                <a:off x="2869815" y="144501"/>
                <a:ext cx="336208" cy="32317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Elipse 5"/>
              <p:cNvSpPr/>
              <p:nvPr/>
            </p:nvSpPr>
            <p:spPr>
              <a:xfrm>
                <a:off x="4685639" y="4828263"/>
                <a:ext cx="602445" cy="57761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Elipse 6"/>
              <p:cNvSpPr/>
              <p:nvPr/>
            </p:nvSpPr>
            <p:spPr>
              <a:xfrm>
                <a:off x="1228599" y="306090"/>
                <a:ext cx="1424578" cy="147876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noFill/>
                </a:endParaRPr>
              </a:p>
            </p:txBody>
          </p:sp>
          <p:sp>
            <p:nvSpPr>
              <p:cNvPr id="8" name="Elipse 7"/>
              <p:cNvSpPr/>
              <p:nvPr/>
            </p:nvSpPr>
            <p:spPr>
              <a:xfrm>
                <a:off x="3922786" y="1610342"/>
                <a:ext cx="299842" cy="31853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Elipse 8"/>
              <p:cNvSpPr/>
              <p:nvPr/>
            </p:nvSpPr>
            <p:spPr>
              <a:xfrm>
                <a:off x="4222628" y="4416742"/>
                <a:ext cx="336208" cy="32317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p:cNvSpPr/>
              <p:nvPr/>
            </p:nvSpPr>
            <p:spPr>
              <a:xfrm>
                <a:off x="2275529" y="1132863"/>
                <a:ext cx="377648" cy="346693"/>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Elipse 10"/>
              <p:cNvSpPr/>
              <p:nvPr/>
            </p:nvSpPr>
            <p:spPr>
              <a:xfrm>
                <a:off x="3206024" y="2152357"/>
                <a:ext cx="1016604" cy="80318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lipse 11"/>
              <p:cNvSpPr/>
              <p:nvPr/>
            </p:nvSpPr>
            <p:spPr>
              <a:xfrm>
                <a:off x="5483240" y="5246607"/>
                <a:ext cx="299842" cy="31853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grpSp>
          <p:nvGrpSpPr>
            <p:cNvPr id="19" name="Grupo 18"/>
            <p:cNvGrpSpPr/>
            <p:nvPr/>
          </p:nvGrpSpPr>
          <p:grpSpPr>
            <a:xfrm>
              <a:off x="7355948" y="0"/>
              <a:ext cx="4562978" cy="2612490"/>
              <a:chOff x="7355948" y="0"/>
              <a:chExt cx="4562978" cy="2612490"/>
            </a:xfrm>
          </p:grpSpPr>
          <p:pic>
            <p:nvPicPr>
              <p:cNvPr id="15" name="Imagen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55948" y="0"/>
                <a:ext cx="4562978" cy="2612490"/>
              </a:xfrm>
              <a:prstGeom prst="rect">
                <a:avLst/>
              </a:prstGeom>
            </p:spPr>
          </p:pic>
          <p:sp>
            <p:nvSpPr>
              <p:cNvPr id="18" name="Rectángulo 17"/>
              <p:cNvSpPr/>
              <p:nvPr/>
            </p:nvSpPr>
            <p:spPr>
              <a:xfrm rot="19016762">
                <a:off x="8962123" y="1252156"/>
                <a:ext cx="213928" cy="4893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14" name="Conector recto 13">
              <a:extLst>
                <a:ext uri="{FF2B5EF4-FFF2-40B4-BE49-F238E27FC236}">
                  <a16:creationId xmlns:a16="http://schemas.microsoft.com/office/drawing/2014/main" id="{B0B36A1F-E236-45B2-9BE4-9BC4DAD60D80}"/>
                </a:ext>
              </a:extLst>
            </p:cNvPr>
            <p:cNvCxnSpPr>
              <a:cxnSpLocks/>
            </p:cNvCxnSpPr>
            <p:nvPr/>
          </p:nvCxnSpPr>
          <p:spPr>
            <a:xfrm flipH="1">
              <a:off x="6580684" y="1771650"/>
              <a:ext cx="2577604" cy="5086349"/>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49D4B30B-DAB5-431D-AFAC-759F6F4836DE}"/>
                </a:ext>
              </a:extLst>
            </p:cNvPr>
            <p:cNvCxnSpPr>
              <a:cxnSpLocks/>
            </p:cNvCxnSpPr>
            <p:nvPr/>
          </p:nvCxnSpPr>
          <p:spPr>
            <a:xfrm flipH="1" flipV="1">
              <a:off x="6580687" y="1"/>
              <a:ext cx="2210888" cy="138588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2922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uadroTexto 19">
            <a:extLst>
              <a:ext uri="{FF2B5EF4-FFF2-40B4-BE49-F238E27FC236}">
                <a16:creationId xmlns:a16="http://schemas.microsoft.com/office/drawing/2014/main" id="{F8490693-CB1C-4B4B-9065-233410402EA5}"/>
              </a:ext>
            </a:extLst>
          </p:cNvPr>
          <p:cNvSpPr txBox="1"/>
          <p:nvPr/>
        </p:nvSpPr>
        <p:spPr>
          <a:xfrm>
            <a:off x="1972889" y="3431563"/>
            <a:ext cx="1109599" cy="369332"/>
          </a:xfrm>
          <a:prstGeom prst="rect">
            <a:avLst/>
          </a:prstGeom>
          <a:noFill/>
        </p:spPr>
        <p:txBody>
          <a:bodyPr wrap="none" rtlCol="0">
            <a:spAutoFit/>
          </a:bodyPr>
          <a:lstStyle/>
          <a:p>
            <a:r>
              <a:rPr lang="es-ES" dirty="0"/>
              <a:t>PM/ENSO</a:t>
            </a:r>
          </a:p>
        </p:txBody>
      </p:sp>
      <p:grpSp>
        <p:nvGrpSpPr>
          <p:cNvPr id="64" name="Grupo 63">
            <a:extLst>
              <a:ext uri="{FF2B5EF4-FFF2-40B4-BE49-F238E27FC236}">
                <a16:creationId xmlns:a16="http://schemas.microsoft.com/office/drawing/2014/main" id="{2E2D6453-6D3E-4535-BC2C-32A432BFC16C}"/>
              </a:ext>
            </a:extLst>
          </p:cNvPr>
          <p:cNvGrpSpPr/>
          <p:nvPr/>
        </p:nvGrpSpPr>
        <p:grpSpPr>
          <a:xfrm>
            <a:off x="1570892" y="1490420"/>
            <a:ext cx="9050212" cy="369332"/>
            <a:chOff x="1570891" y="663909"/>
            <a:chExt cx="8820443" cy="369332"/>
          </a:xfrm>
        </p:grpSpPr>
        <p:sp>
          <p:nvSpPr>
            <p:cNvPr id="17" name="CuadroTexto 16">
              <a:extLst>
                <a:ext uri="{FF2B5EF4-FFF2-40B4-BE49-F238E27FC236}">
                  <a16:creationId xmlns:a16="http://schemas.microsoft.com/office/drawing/2014/main" id="{AC5A353F-D9E6-4603-BE82-5F1AC444EC7B}"/>
                </a:ext>
              </a:extLst>
            </p:cNvPr>
            <p:cNvSpPr txBox="1"/>
            <p:nvPr/>
          </p:nvSpPr>
          <p:spPr>
            <a:xfrm>
              <a:off x="5132306" y="663909"/>
              <a:ext cx="1467838" cy="369332"/>
            </a:xfrm>
            <a:prstGeom prst="rect">
              <a:avLst/>
            </a:prstGeom>
            <a:noFill/>
          </p:spPr>
          <p:txBody>
            <a:bodyPr wrap="none" rtlCol="0">
              <a:spAutoFit/>
            </a:bodyPr>
            <a:lstStyle/>
            <a:p>
              <a:r>
                <a:rPr lang="es-ES" dirty="0"/>
                <a:t>Islas Marietas</a:t>
              </a:r>
            </a:p>
          </p:txBody>
        </p:sp>
        <p:cxnSp>
          <p:nvCxnSpPr>
            <p:cNvPr id="26" name="Conector recto de flecha 25">
              <a:extLst>
                <a:ext uri="{FF2B5EF4-FFF2-40B4-BE49-F238E27FC236}">
                  <a16:creationId xmlns:a16="http://schemas.microsoft.com/office/drawing/2014/main" id="{CC0BA601-2AB5-4D2B-89DE-B4826401A51B}"/>
                </a:ext>
              </a:extLst>
            </p:cNvPr>
            <p:cNvCxnSpPr>
              <a:stCxn id="17" idx="1"/>
            </p:cNvCxnSpPr>
            <p:nvPr/>
          </p:nvCxnSpPr>
          <p:spPr>
            <a:xfrm flipH="1">
              <a:off x="1570891" y="848575"/>
              <a:ext cx="356141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263C9516-85AC-4051-A62D-4DCCB1899BF3}"/>
                </a:ext>
              </a:extLst>
            </p:cNvPr>
            <p:cNvCxnSpPr>
              <a:stCxn id="17" idx="3"/>
            </p:cNvCxnSpPr>
            <p:nvPr/>
          </p:nvCxnSpPr>
          <p:spPr>
            <a:xfrm>
              <a:off x="6600144" y="848575"/>
              <a:ext cx="379119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54" name="Grupo 53">
            <a:extLst>
              <a:ext uri="{FF2B5EF4-FFF2-40B4-BE49-F238E27FC236}">
                <a16:creationId xmlns:a16="http://schemas.microsoft.com/office/drawing/2014/main" id="{620C96B4-7AE2-4CC0-A616-738DF37AF0CA}"/>
              </a:ext>
            </a:extLst>
          </p:cNvPr>
          <p:cNvGrpSpPr/>
          <p:nvPr/>
        </p:nvGrpSpPr>
        <p:grpSpPr>
          <a:xfrm>
            <a:off x="5132307" y="2664316"/>
            <a:ext cx="5488796" cy="369332"/>
            <a:chOff x="5132306" y="1837805"/>
            <a:chExt cx="5355382" cy="369332"/>
          </a:xfrm>
        </p:grpSpPr>
        <p:sp>
          <p:nvSpPr>
            <p:cNvPr id="38" name="CuadroTexto 37">
              <a:extLst>
                <a:ext uri="{FF2B5EF4-FFF2-40B4-BE49-F238E27FC236}">
                  <a16:creationId xmlns:a16="http://schemas.microsoft.com/office/drawing/2014/main" id="{82CDEFA4-DA81-4093-8CC7-31528C4D940E}"/>
                </a:ext>
              </a:extLst>
            </p:cNvPr>
            <p:cNvSpPr txBox="1"/>
            <p:nvPr/>
          </p:nvSpPr>
          <p:spPr>
            <a:xfrm>
              <a:off x="5132306" y="1837805"/>
              <a:ext cx="1308295" cy="369332"/>
            </a:xfrm>
            <a:prstGeom prst="rect">
              <a:avLst/>
            </a:prstGeom>
            <a:noFill/>
          </p:spPr>
          <p:txBody>
            <a:bodyPr wrap="square" rtlCol="0">
              <a:spAutoFit/>
            </a:bodyPr>
            <a:lstStyle/>
            <a:p>
              <a:r>
                <a:rPr lang="es-ES" dirty="0"/>
                <a:t>Islas Marías</a:t>
              </a:r>
            </a:p>
          </p:txBody>
        </p:sp>
        <p:cxnSp>
          <p:nvCxnSpPr>
            <p:cNvPr id="42" name="Conector recto de flecha 41">
              <a:extLst>
                <a:ext uri="{FF2B5EF4-FFF2-40B4-BE49-F238E27FC236}">
                  <a16:creationId xmlns:a16="http://schemas.microsoft.com/office/drawing/2014/main" id="{A597A132-7BD6-4CFB-BA79-61AACFFBC8F1}"/>
                </a:ext>
              </a:extLst>
            </p:cNvPr>
            <p:cNvCxnSpPr>
              <a:cxnSpLocks/>
            </p:cNvCxnSpPr>
            <p:nvPr/>
          </p:nvCxnSpPr>
          <p:spPr>
            <a:xfrm>
              <a:off x="8788070" y="1998732"/>
              <a:ext cx="108745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2" name="Elipse 51">
              <a:extLst>
                <a:ext uri="{FF2B5EF4-FFF2-40B4-BE49-F238E27FC236}">
                  <a16:creationId xmlns:a16="http://schemas.microsoft.com/office/drawing/2014/main" id="{BD78D894-D8D7-4A64-9C3A-B66D343AAF5E}"/>
                </a:ext>
              </a:extLst>
            </p:cNvPr>
            <p:cNvSpPr/>
            <p:nvPr/>
          </p:nvSpPr>
          <p:spPr>
            <a:xfrm>
              <a:off x="10375151" y="1917534"/>
              <a:ext cx="112537" cy="152052"/>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6" name="Grupo 65">
            <a:extLst>
              <a:ext uri="{FF2B5EF4-FFF2-40B4-BE49-F238E27FC236}">
                <a16:creationId xmlns:a16="http://schemas.microsoft.com/office/drawing/2014/main" id="{C1776226-B5E1-4F72-A46C-E627EE46572F}"/>
              </a:ext>
            </a:extLst>
          </p:cNvPr>
          <p:cNvGrpSpPr/>
          <p:nvPr/>
        </p:nvGrpSpPr>
        <p:grpSpPr>
          <a:xfrm>
            <a:off x="3545827" y="3370894"/>
            <a:ext cx="7075282" cy="369332"/>
            <a:chOff x="3545826" y="2544383"/>
            <a:chExt cx="7075282" cy="369332"/>
          </a:xfrm>
        </p:grpSpPr>
        <p:sp>
          <p:nvSpPr>
            <p:cNvPr id="61" name="CuadroTexto 60">
              <a:extLst>
                <a:ext uri="{FF2B5EF4-FFF2-40B4-BE49-F238E27FC236}">
                  <a16:creationId xmlns:a16="http://schemas.microsoft.com/office/drawing/2014/main" id="{D5C4EDFA-8C1D-48A4-9A2D-AEFBD5DB6C99}"/>
                </a:ext>
              </a:extLst>
            </p:cNvPr>
            <p:cNvSpPr txBox="1"/>
            <p:nvPr/>
          </p:nvSpPr>
          <p:spPr>
            <a:xfrm>
              <a:off x="3545826" y="2544383"/>
              <a:ext cx="1139483" cy="369332"/>
            </a:xfrm>
            <a:prstGeom prst="rect">
              <a:avLst/>
            </a:prstGeom>
            <a:noFill/>
          </p:spPr>
          <p:txBody>
            <a:bodyPr wrap="square" rtlCol="0">
              <a:spAutoFit/>
            </a:bodyPr>
            <a:lstStyle/>
            <a:p>
              <a:r>
                <a:rPr lang="es-ES" dirty="0"/>
                <a:t>Costa Sur</a:t>
              </a:r>
            </a:p>
          </p:txBody>
        </p:sp>
        <p:cxnSp>
          <p:nvCxnSpPr>
            <p:cNvPr id="63" name="Conector recto de flecha 62">
              <a:extLst>
                <a:ext uri="{FF2B5EF4-FFF2-40B4-BE49-F238E27FC236}">
                  <a16:creationId xmlns:a16="http://schemas.microsoft.com/office/drawing/2014/main" id="{8F75BB40-A650-4CB5-895E-52129904BA59}"/>
                </a:ext>
              </a:extLst>
            </p:cNvPr>
            <p:cNvCxnSpPr>
              <a:stCxn id="61" idx="3"/>
            </p:cNvCxnSpPr>
            <p:nvPr/>
          </p:nvCxnSpPr>
          <p:spPr>
            <a:xfrm>
              <a:off x="4685309" y="2729049"/>
              <a:ext cx="5935799" cy="0"/>
            </a:xfrm>
            <a:prstGeom prst="straightConnector1">
              <a:avLst/>
            </a:prstGeom>
            <a:ln w="38100">
              <a:prstDash val="lgDashDotDot"/>
              <a:tailEnd type="triangle"/>
            </a:ln>
          </p:spPr>
          <p:style>
            <a:lnRef idx="1">
              <a:schemeClr val="accent1"/>
            </a:lnRef>
            <a:fillRef idx="0">
              <a:schemeClr val="accent1"/>
            </a:fillRef>
            <a:effectRef idx="0">
              <a:schemeClr val="accent1"/>
            </a:effectRef>
            <a:fontRef idx="minor">
              <a:schemeClr val="tx1"/>
            </a:fontRef>
          </p:style>
        </p:cxnSp>
      </p:grpSp>
      <p:grpSp>
        <p:nvGrpSpPr>
          <p:cNvPr id="78" name="Grupo 77">
            <a:extLst>
              <a:ext uri="{FF2B5EF4-FFF2-40B4-BE49-F238E27FC236}">
                <a16:creationId xmlns:a16="http://schemas.microsoft.com/office/drawing/2014/main" id="{02C49354-558C-40BA-8FCC-C824740943B2}"/>
              </a:ext>
            </a:extLst>
          </p:cNvPr>
          <p:cNvGrpSpPr/>
          <p:nvPr/>
        </p:nvGrpSpPr>
        <p:grpSpPr>
          <a:xfrm>
            <a:off x="3351598" y="2045930"/>
            <a:ext cx="7269505" cy="422153"/>
            <a:chOff x="3351598" y="2045930"/>
            <a:chExt cx="7269505" cy="422153"/>
          </a:xfrm>
        </p:grpSpPr>
        <p:sp>
          <p:nvSpPr>
            <p:cNvPr id="24" name="CuadroTexto 23">
              <a:extLst>
                <a:ext uri="{FF2B5EF4-FFF2-40B4-BE49-F238E27FC236}">
                  <a16:creationId xmlns:a16="http://schemas.microsoft.com/office/drawing/2014/main" id="{76A5B7F0-D547-45D2-BCF9-C37164154E4A}"/>
                </a:ext>
              </a:extLst>
            </p:cNvPr>
            <p:cNvSpPr txBox="1"/>
            <p:nvPr/>
          </p:nvSpPr>
          <p:spPr>
            <a:xfrm>
              <a:off x="3351598" y="2049569"/>
              <a:ext cx="1114912" cy="369332"/>
            </a:xfrm>
            <a:prstGeom prst="rect">
              <a:avLst/>
            </a:prstGeom>
            <a:noFill/>
          </p:spPr>
          <p:txBody>
            <a:bodyPr wrap="square" rtlCol="0">
              <a:spAutoFit/>
            </a:bodyPr>
            <a:lstStyle/>
            <a:p>
              <a:r>
                <a:rPr lang="es-ES" dirty="0"/>
                <a:t>Isla Isabel</a:t>
              </a:r>
            </a:p>
          </p:txBody>
        </p:sp>
        <p:cxnSp>
          <p:nvCxnSpPr>
            <p:cNvPr id="30" name="Conector recto de flecha 29">
              <a:extLst>
                <a:ext uri="{FF2B5EF4-FFF2-40B4-BE49-F238E27FC236}">
                  <a16:creationId xmlns:a16="http://schemas.microsoft.com/office/drawing/2014/main" id="{57316779-E493-467F-B519-DA98AAC49218}"/>
                </a:ext>
              </a:extLst>
            </p:cNvPr>
            <p:cNvCxnSpPr>
              <a:cxnSpLocks/>
              <a:stCxn id="24" idx="3"/>
            </p:cNvCxnSpPr>
            <p:nvPr/>
          </p:nvCxnSpPr>
          <p:spPr>
            <a:xfrm>
              <a:off x="4466510" y="2234235"/>
              <a:ext cx="4434141" cy="214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Elipse 35">
              <a:extLst>
                <a:ext uri="{FF2B5EF4-FFF2-40B4-BE49-F238E27FC236}">
                  <a16:creationId xmlns:a16="http://schemas.microsoft.com/office/drawing/2014/main" id="{5E9BAA74-9775-4001-AB85-BEDA27E9C50A}"/>
                </a:ext>
              </a:extLst>
            </p:cNvPr>
            <p:cNvSpPr/>
            <p:nvPr/>
          </p:nvSpPr>
          <p:spPr>
            <a:xfrm>
              <a:off x="10506236" y="2189449"/>
              <a:ext cx="114867" cy="152052"/>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5" name="Conector recto 54">
              <a:extLst>
                <a:ext uri="{FF2B5EF4-FFF2-40B4-BE49-F238E27FC236}">
                  <a16:creationId xmlns:a16="http://schemas.microsoft.com/office/drawing/2014/main" id="{E8D9D2F8-545A-4BD0-A47B-0910F8F85624}"/>
                </a:ext>
              </a:extLst>
            </p:cNvPr>
            <p:cNvCxnSpPr>
              <a:cxnSpLocks/>
            </p:cNvCxnSpPr>
            <p:nvPr/>
          </p:nvCxnSpPr>
          <p:spPr>
            <a:xfrm>
              <a:off x="4916350" y="2049569"/>
              <a:ext cx="0" cy="4185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Conector recto 76">
              <a:extLst>
                <a:ext uri="{FF2B5EF4-FFF2-40B4-BE49-F238E27FC236}">
                  <a16:creationId xmlns:a16="http://schemas.microsoft.com/office/drawing/2014/main" id="{D3CF05A6-08F3-4677-AC9F-4BD00AD70FF9}"/>
                </a:ext>
              </a:extLst>
            </p:cNvPr>
            <p:cNvCxnSpPr>
              <a:cxnSpLocks/>
            </p:cNvCxnSpPr>
            <p:nvPr/>
          </p:nvCxnSpPr>
          <p:spPr>
            <a:xfrm>
              <a:off x="8443990" y="2045930"/>
              <a:ext cx="0" cy="4185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2" name="Grupo 81">
            <a:extLst>
              <a:ext uri="{FF2B5EF4-FFF2-40B4-BE49-F238E27FC236}">
                <a16:creationId xmlns:a16="http://schemas.microsoft.com/office/drawing/2014/main" id="{15FCC6D9-9F76-4654-948C-465B94FE74E3}"/>
              </a:ext>
            </a:extLst>
          </p:cNvPr>
          <p:cNvGrpSpPr/>
          <p:nvPr/>
        </p:nvGrpSpPr>
        <p:grpSpPr>
          <a:xfrm>
            <a:off x="1198098" y="3836997"/>
            <a:ext cx="9795804" cy="1566522"/>
            <a:chOff x="1198098" y="3836997"/>
            <a:chExt cx="9795804" cy="1566522"/>
          </a:xfrm>
        </p:grpSpPr>
        <p:sp>
          <p:nvSpPr>
            <p:cNvPr id="4" name="CuadroTexto 3">
              <a:extLst>
                <a:ext uri="{FF2B5EF4-FFF2-40B4-BE49-F238E27FC236}">
                  <a16:creationId xmlns:a16="http://schemas.microsoft.com/office/drawing/2014/main" id="{E6913301-05B6-44EC-8384-9C83B5EE06CE}"/>
                </a:ext>
              </a:extLst>
            </p:cNvPr>
            <p:cNvSpPr txBox="1"/>
            <p:nvPr/>
          </p:nvSpPr>
          <p:spPr>
            <a:xfrm>
              <a:off x="1198098" y="4508893"/>
              <a:ext cx="745588" cy="369332"/>
            </a:xfrm>
            <a:prstGeom prst="rect">
              <a:avLst/>
            </a:prstGeom>
            <a:noFill/>
          </p:spPr>
          <p:txBody>
            <a:bodyPr wrap="square" rtlCol="0">
              <a:spAutoFit/>
            </a:bodyPr>
            <a:lstStyle/>
            <a:p>
              <a:r>
                <a:rPr lang="es-ES" dirty="0"/>
                <a:t>1995</a:t>
              </a:r>
            </a:p>
          </p:txBody>
        </p:sp>
        <p:cxnSp>
          <p:nvCxnSpPr>
            <p:cNvPr id="3" name="Conector recto 2">
              <a:extLst>
                <a:ext uri="{FF2B5EF4-FFF2-40B4-BE49-F238E27FC236}">
                  <a16:creationId xmlns:a16="http://schemas.microsoft.com/office/drawing/2014/main" id="{4F628C02-C334-4BDF-A004-CC3139011D0F}"/>
                </a:ext>
              </a:extLst>
            </p:cNvPr>
            <p:cNvCxnSpPr>
              <a:cxnSpLocks/>
            </p:cNvCxnSpPr>
            <p:nvPr/>
          </p:nvCxnSpPr>
          <p:spPr>
            <a:xfrm>
              <a:off x="1570892" y="4046254"/>
              <a:ext cx="9050217" cy="1759"/>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FB1B2264-0E2B-4385-BDB4-E13EA3DF152E}"/>
                </a:ext>
              </a:extLst>
            </p:cNvPr>
            <p:cNvCxnSpPr>
              <a:cxnSpLocks/>
            </p:cNvCxnSpPr>
            <p:nvPr/>
          </p:nvCxnSpPr>
          <p:spPr>
            <a:xfrm>
              <a:off x="1552134"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A8AF3793-C4A3-48EF-92E4-D090568517A4}"/>
                </a:ext>
              </a:extLst>
            </p:cNvPr>
            <p:cNvCxnSpPr>
              <a:cxnSpLocks/>
            </p:cNvCxnSpPr>
            <p:nvPr/>
          </p:nvCxnSpPr>
          <p:spPr>
            <a:xfrm>
              <a:off x="10621109"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8C2F9BB7-F18A-4900-8FEF-217C5A7C1439}"/>
                </a:ext>
              </a:extLst>
            </p:cNvPr>
            <p:cNvSpPr txBox="1"/>
            <p:nvPr/>
          </p:nvSpPr>
          <p:spPr>
            <a:xfrm>
              <a:off x="10248316" y="4508893"/>
              <a:ext cx="745586" cy="369332"/>
            </a:xfrm>
            <a:prstGeom prst="rect">
              <a:avLst/>
            </a:prstGeom>
            <a:noFill/>
          </p:spPr>
          <p:txBody>
            <a:bodyPr wrap="square" rtlCol="0">
              <a:spAutoFit/>
            </a:bodyPr>
            <a:lstStyle/>
            <a:p>
              <a:r>
                <a:rPr lang="es-ES" dirty="0"/>
                <a:t>2022</a:t>
              </a:r>
            </a:p>
          </p:txBody>
        </p:sp>
        <p:cxnSp>
          <p:nvCxnSpPr>
            <p:cNvPr id="18" name="Conector recto 17">
              <a:extLst>
                <a:ext uri="{FF2B5EF4-FFF2-40B4-BE49-F238E27FC236}">
                  <a16:creationId xmlns:a16="http://schemas.microsoft.com/office/drawing/2014/main" id="{B80E4630-AC76-4C29-8BFC-71066D07D30F}"/>
                </a:ext>
              </a:extLst>
            </p:cNvPr>
            <p:cNvCxnSpPr>
              <a:cxnSpLocks/>
            </p:cNvCxnSpPr>
            <p:nvPr/>
          </p:nvCxnSpPr>
          <p:spPr>
            <a:xfrm>
              <a:off x="2289114" y="3836997"/>
              <a:ext cx="0" cy="4185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CuadroTexto 18">
              <a:extLst>
                <a:ext uri="{FF2B5EF4-FFF2-40B4-BE49-F238E27FC236}">
                  <a16:creationId xmlns:a16="http://schemas.microsoft.com/office/drawing/2014/main" id="{8087F604-0DC4-4C37-BE30-6D95F659CA1F}"/>
                </a:ext>
              </a:extLst>
            </p:cNvPr>
            <p:cNvSpPr txBox="1"/>
            <p:nvPr/>
          </p:nvSpPr>
          <p:spPr>
            <a:xfrm>
              <a:off x="1962742" y="4508893"/>
              <a:ext cx="957313" cy="369332"/>
            </a:xfrm>
            <a:prstGeom prst="rect">
              <a:avLst/>
            </a:prstGeom>
            <a:noFill/>
          </p:spPr>
          <p:txBody>
            <a:bodyPr wrap="none" rtlCol="0">
              <a:spAutoFit/>
            </a:bodyPr>
            <a:lstStyle/>
            <a:p>
              <a:r>
                <a:rPr lang="es-ES" dirty="0"/>
                <a:t>1997-98</a:t>
              </a:r>
            </a:p>
          </p:txBody>
        </p:sp>
        <p:cxnSp>
          <p:nvCxnSpPr>
            <p:cNvPr id="21" name="Conector recto 20">
              <a:extLst>
                <a:ext uri="{FF2B5EF4-FFF2-40B4-BE49-F238E27FC236}">
                  <a16:creationId xmlns:a16="http://schemas.microsoft.com/office/drawing/2014/main" id="{3F01DA5B-D99F-47CC-A5C7-94FB0A618757}"/>
                </a:ext>
              </a:extLst>
            </p:cNvPr>
            <p:cNvCxnSpPr>
              <a:cxnSpLocks/>
            </p:cNvCxnSpPr>
            <p:nvPr/>
          </p:nvCxnSpPr>
          <p:spPr>
            <a:xfrm>
              <a:off x="4115570"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8525B554-A17C-4619-B436-3C95ECF019EB}"/>
                </a:ext>
              </a:extLst>
            </p:cNvPr>
            <p:cNvCxnSpPr>
              <a:cxnSpLocks/>
            </p:cNvCxnSpPr>
            <p:nvPr/>
          </p:nvCxnSpPr>
          <p:spPr>
            <a:xfrm>
              <a:off x="2615485" y="3836997"/>
              <a:ext cx="0" cy="4185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CuadroTexto 22">
              <a:extLst>
                <a:ext uri="{FF2B5EF4-FFF2-40B4-BE49-F238E27FC236}">
                  <a16:creationId xmlns:a16="http://schemas.microsoft.com/office/drawing/2014/main" id="{79E2183B-C868-4930-B328-FBF5D245D02B}"/>
                </a:ext>
              </a:extLst>
            </p:cNvPr>
            <p:cNvSpPr txBox="1"/>
            <p:nvPr/>
          </p:nvSpPr>
          <p:spPr>
            <a:xfrm>
              <a:off x="3789198" y="4508893"/>
              <a:ext cx="652743" cy="369332"/>
            </a:xfrm>
            <a:prstGeom prst="rect">
              <a:avLst/>
            </a:prstGeom>
            <a:noFill/>
          </p:spPr>
          <p:txBody>
            <a:bodyPr wrap="none" rtlCol="0">
              <a:spAutoFit/>
            </a:bodyPr>
            <a:lstStyle/>
            <a:p>
              <a:r>
                <a:rPr lang="es-ES" dirty="0"/>
                <a:t>2002</a:t>
              </a:r>
            </a:p>
          </p:txBody>
        </p:sp>
        <p:cxnSp>
          <p:nvCxnSpPr>
            <p:cNvPr id="39" name="Conector recto 38">
              <a:extLst>
                <a:ext uri="{FF2B5EF4-FFF2-40B4-BE49-F238E27FC236}">
                  <a16:creationId xmlns:a16="http://schemas.microsoft.com/office/drawing/2014/main" id="{ED171D3B-9D26-4BD0-87FC-9C5B7200DDAC}"/>
                </a:ext>
              </a:extLst>
            </p:cNvPr>
            <p:cNvCxnSpPr>
              <a:cxnSpLocks/>
            </p:cNvCxnSpPr>
            <p:nvPr/>
          </p:nvCxnSpPr>
          <p:spPr>
            <a:xfrm>
              <a:off x="5927958"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6E334256-8B76-43FA-B7CD-D57BB7D7E288}"/>
                </a:ext>
              </a:extLst>
            </p:cNvPr>
            <p:cNvCxnSpPr>
              <a:cxnSpLocks/>
            </p:cNvCxnSpPr>
            <p:nvPr/>
          </p:nvCxnSpPr>
          <p:spPr>
            <a:xfrm>
              <a:off x="8788071" y="3836997"/>
              <a:ext cx="0" cy="4185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CuadroTexto 42">
              <a:extLst>
                <a:ext uri="{FF2B5EF4-FFF2-40B4-BE49-F238E27FC236}">
                  <a16:creationId xmlns:a16="http://schemas.microsoft.com/office/drawing/2014/main" id="{B16BD33C-60A8-4F24-A310-D7A2EB81EA59}"/>
                </a:ext>
              </a:extLst>
            </p:cNvPr>
            <p:cNvSpPr txBox="1"/>
            <p:nvPr/>
          </p:nvSpPr>
          <p:spPr>
            <a:xfrm>
              <a:off x="5590334" y="4508893"/>
              <a:ext cx="675248" cy="369332"/>
            </a:xfrm>
            <a:prstGeom prst="rect">
              <a:avLst/>
            </a:prstGeom>
            <a:noFill/>
          </p:spPr>
          <p:txBody>
            <a:bodyPr wrap="square" rtlCol="0">
              <a:spAutoFit/>
            </a:bodyPr>
            <a:lstStyle/>
            <a:p>
              <a:r>
                <a:rPr lang="es-ES" dirty="0"/>
                <a:t>2007</a:t>
              </a:r>
            </a:p>
          </p:txBody>
        </p:sp>
        <p:sp>
          <p:nvSpPr>
            <p:cNvPr id="44" name="CuadroTexto 43">
              <a:extLst>
                <a:ext uri="{FF2B5EF4-FFF2-40B4-BE49-F238E27FC236}">
                  <a16:creationId xmlns:a16="http://schemas.microsoft.com/office/drawing/2014/main" id="{13D8F01D-8AE1-4364-81FC-C27DC092CCE7}"/>
                </a:ext>
              </a:extLst>
            </p:cNvPr>
            <p:cNvSpPr txBox="1"/>
            <p:nvPr/>
          </p:nvSpPr>
          <p:spPr>
            <a:xfrm>
              <a:off x="8452207" y="4521051"/>
              <a:ext cx="957311" cy="369332"/>
            </a:xfrm>
            <a:prstGeom prst="rect">
              <a:avLst/>
            </a:prstGeom>
            <a:noFill/>
          </p:spPr>
          <p:txBody>
            <a:bodyPr wrap="square" rtlCol="0">
              <a:spAutoFit/>
            </a:bodyPr>
            <a:lstStyle/>
            <a:p>
              <a:r>
                <a:rPr lang="es-ES" dirty="0"/>
                <a:t>2015-16</a:t>
              </a:r>
            </a:p>
          </p:txBody>
        </p:sp>
        <p:cxnSp>
          <p:nvCxnSpPr>
            <p:cNvPr id="45" name="Conector recto 44">
              <a:extLst>
                <a:ext uri="{FF2B5EF4-FFF2-40B4-BE49-F238E27FC236}">
                  <a16:creationId xmlns:a16="http://schemas.microsoft.com/office/drawing/2014/main" id="{D1D424DC-58EF-489B-9F31-7959FBFB3AD9}"/>
                </a:ext>
              </a:extLst>
            </p:cNvPr>
            <p:cNvCxnSpPr>
              <a:cxnSpLocks/>
            </p:cNvCxnSpPr>
            <p:nvPr/>
          </p:nvCxnSpPr>
          <p:spPr>
            <a:xfrm>
              <a:off x="9163434" y="3836997"/>
              <a:ext cx="0" cy="4185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CuadroTexto 55">
              <a:extLst>
                <a:ext uri="{FF2B5EF4-FFF2-40B4-BE49-F238E27FC236}">
                  <a16:creationId xmlns:a16="http://schemas.microsoft.com/office/drawing/2014/main" id="{7ED43547-340F-45EC-B241-25D1B2D979CA}"/>
                </a:ext>
              </a:extLst>
            </p:cNvPr>
            <p:cNvSpPr txBox="1"/>
            <p:nvPr/>
          </p:nvSpPr>
          <p:spPr>
            <a:xfrm>
              <a:off x="4546980" y="4508893"/>
              <a:ext cx="675249" cy="369332"/>
            </a:xfrm>
            <a:prstGeom prst="rect">
              <a:avLst/>
            </a:prstGeom>
            <a:noFill/>
          </p:spPr>
          <p:txBody>
            <a:bodyPr wrap="square" rtlCol="0">
              <a:spAutoFit/>
            </a:bodyPr>
            <a:lstStyle/>
            <a:p>
              <a:r>
                <a:rPr lang="es-ES" dirty="0"/>
                <a:t>2004</a:t>
              </a:r>
            </a:p>
          </p:txBody>
        </p:sp>
        <p:cxnSp>
          <p:nvCxnSpPr>
            <p:cNvPr id="57" name="Conector recto 56">
              <a:extLst>
                <a:ext uri="{FF2B5EF4-FFF2-40B4-BE49-F238E27FC236}">
                  <a16:creationId xmlns:a16="http://schemas.microsoft.com/office/drawing/2014/main" id="{7376D953-B2F2-4892-ACDA-3F2B03137039}"/>
                </a:ext>
              </a:extLst>
            </p:cNvPr>
            <p:cNvCxnSpPr>
              <a:cxnSpLocks/>
            </p:cNvCxnSpPr>
            <p:nvPr/>
          </p:nvCxnSpPr>
          <p:spPr>
            <a:xfrm>
              <a:off x="4875995"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8547768F-06C8-467E-ACC0-4FB2623D2710}"/>
                </a:ext>
              </a:extLst>
            </p:cNvPr>
            <p:cNvCxnSpPr>
              <a:cxnSpLocks/>
            </p:cNvCxnSpPr>
            <p:nvPr/>
          </p:nvCxnSpPr>
          <p:spPr>
            <a:xfrm>
              <a:off x="5228457"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8" name="Conector recto 67">
              <a:extLst>
                <a:ext uri="{FF2B5EF4-FFF2-40B4-BE49-F238E27FC236}">
                  <a16:creationId xmlns:a16="http://schemas.microsoft.com/office/drawing/2014/main" id="{A43A2EB1-ABD4-4BB7-81CD-C3E2A1CC726C}"/>
                </a:ext>
              </a:extLst>
            </p:cNvPr>
            <p:cNvCxnSpPr>
              <a:cxnSpLocks/>
            </p:cNvCxnSpPr>
            <p:nvPr/>
          </p:nvCxnSpPr>
          <p:spPr>
            <a:xfrm>
              <a:off x="9875521"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9" name="CuadroTexto 68">
              <a:extLst>
                <a:ext uri="{FF2B5EF4-FFF2-40B4-BE49-F238E27FC236}">
                  <a16:creationId xmlns:a16="http://schemas.microsoft.com/office/drawing/2014/main" id="{16E68B14-DC5A-430D-9FB5-649795D9A36D}"/>
                </a:ext>
              </a:extLst>
            </p:cNvPr>
            <p:cNvSpPr txBox="1"/>
            <p:nvPr/>
          </p:nvSpPr>
          <p:spPr>
            <a:xfrm>
              <a:off x="9552190" y="4508893"/>
              <a:ext cx="652743" cy="369332"/>
            </a:xfrm>
            <a:prstGeom prst="rect">
              <a:avLst/>
            </a:prstGeom>
            <a:noFill/>
          </p:spPr>
          <p:txBody>
            <a:bodyPr wrap="none" rtlCol="0">
              <a:spAutoFit/>
            </a:bodyPr>
            <a:lstStyle/>
            <a:p>
              <a:r>
                <a:rPr lang="es-ES" dirty="0"/>
                <a:t>2018</a:t>
              </a:r>
            </a:p>
          </p:txBody>
        </p:sp>
        <p:sp>
          <p:nvSpPr>
            <p:cNvPr id="72" name="CuadroTexto 71">
              <a:extLst>
                <a:ext uri="{FF2B5EF4-FFF2-40B4-BE49-F238E27FC236}">
                  <a16:creationId xmlns:a16="http://schemas.microsoft.com/office/drawing/2014/main" id="{C6824199-7760-487F-8969-B07BAEE69302}"/>
                </a:ext>
              </a:extLst>
            </p:cNvPr>
            <p:cNvSpPr txBox="1"/>
            <p:nvPr/>
          </p:nvSpPr>
          <p:spPr>
            <a:xfrm>
              <a:off x="8561209" y="4998248"/>
              <a:ext cx="848309" cy="369332"/>
            </a:xfrm>
            <a:prstGeom prst="rect">
              <a:avLst/>
            </a:prstGeom>
            <a:noFill/>
          </p:spPr>
          <p:txBody>
            <a:bodyPr wrap="none" rtlCol="0">
              <a:spAutoFit/>
            </a:bodyPr>
            <a:lstStyle/>
            <a:p>
              <a:r>
                <a:rPr lang="es-ES" dirty="0"/>
                <a:t>El Niño</a:t>
              </a:r>
            </a:p>
          </p:txBody>
        </p:sp>
        <p:cxnSp>
          <p:nvCxnSpPr>
            <p:cNvPr id="74" name="Conector recto 73">
              <a:extLst>
                <a:ext uri="{FF2B5EF4-FFF2-40B4-BE49-F238E27FC236}">
                  <a16:creationId xmlns:a16="http://schemas.microsoft.com/office/drawing/2014/main" id="{1D8BA0F0-B592-4543-A69B-64F525F557C8}"/>
                </a:ext>
              </a:extLst>
            </p:cNvPr>
            <p:cNvCxnSpPr>
              <a:cxnSpLocks/>
            </p:cNvCxnSpPr>
            <p:nvPr/>
          </p:nvCxnSpPr>
          <p:spPr>
            <a:xfrm>
              <a:off x="6265582"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5" name="CuadroTexto 74">
              <a:extLst>
                <a:ext uri="{FF2B5EF4-FFF2-40B4-BE49-F238E27FC236}">
                  <a16:creationId xmlns:a16="http://schemas.microsoft.com/office/drawing/2014/main" id="{A050BFDD-310B-4C47-B169-10DE330A6479}"/>
                </a:ext>
              </a:extLst>
            </p:cNvPr>
            <p:cNvSpPr txBox="1"/>
            <p:nvPr/>
          </p:nvSpPr>
          <p:spPr>
            <a:xfrm>
              <a:off x="5590334" y="5011355"/>
              <a:ext cx="1423659" cy="369332"/>
            </a:xfrm>
            <a:prstGeom prst="rect">
              <a:avLst/>
            </a:prstGeom>
            <a:noFill/>
          </p:spPr>
          <p:txBody>
            <a:bodyPr wrap="none" rtlCol="0">
              <a:spAutoFit/>
            </a:bodyPr>
            <a:lstStyle/>
            <a:p>
              <a:r>
                <a:rPr lang="es-ES" dirty="0"/>
                <a:t>Experimental</a:t>
              </a:r>
            </a:p>
          </p:txBody>
        </p:sp>
        <p:cxnSp>
          <p:nvCxnSpPr>
            <p:cNvPr id="76" name="Conector recto 75">
              <a:extLst>
                <a:ext uri="{FF2B5EF4-FFF2-40B4-BE49-F238E27FC236}">
                  <a16:creationId xmlns:a16="http://schemas.microsoft.com/office/drawing/2014/main" id="{3B572057-8854-4794-A665-38E055EB78E5}"/>
                </a:ext>
              </a:extLst>
            </p:cNvPr>
            <p:cNvCxnSpPr>
              <a:cxnSpLocks/>
            </p:cNvCxnSpPr>
            <p:nvPr/>
          </p:nvCxnSpPr>
          <p:spPr>
            <a:xfrm>
              <a:off x="7346030" y="3836997"/>
              <a:ext cx="0" cy="41851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0" name="CuadroTexto 79">
              <a:extLst>
                <a:ext uri="{FF2B5EF4-FFF2-40B4-BE49-F238E27FC236}">
                  <a16:creationId xmlns:a16="http://schemas.microsoft.com/office/drawing/2014/main" id="{2654E839-196E-42C6-A0F4-571628515ED4}"/>
                </a:ext>
              </a:extLst>
            </p:cNvPr>
            <p:cNvSpPr txBox="1"/>
            <p:nvPr/>
          </p:nvSpPr>
          <p:spPr>
            <a:xfrm>
              <a:off x="7017201" y="5034187"/>
              <a:ext cx="1272015" cy="369332"/>
            </a:xfrm>
            <a:prstGeom prst="rect">
              <a:avLst/>
            </a:prstGeom>
            <a:noFill/>
          </p:spPr>
          <p:txBody>
            <a:bodyPr wrap="none" rtlCol="0">
              <a:spAutoFit/>
            </a:bodyPr>
            <a:lstStyle/>
            <a:p>
              <a:r>
                <a:rPr lang="es-ES" dirty="0"/>
                <a:t>Laboratorio</a:t>
              </a:r>
            </a:p>
          </p:txBody>
        </p:sp>
        <p:sp>
          <p:nvSpPr>
            <p:cNvPr id="81" name="CuadroTexto 80">
              <a:extLst>
                <a:ext uri="{FF2B5EF4-FFF2-40B4-BE49-F238E27FC236}">
                  <a16:creationId xmlns:a16="http://schemas.microsoft.com/office/drawing/2014/main" id="{61335991-AD33-4C06-82AC-8B2167CED75F}"/>
                </a:ext>
              </a:extLst>
            </p:cNvPr>
            <p:cNvSpPr txBox="1"/>
            <p:nvPr/>
          </p:nvSpPr>
          <p:spPr>
            <a:xfrm>
              <a:off x="7032523" y="4520810"/>
              <a:ext cx="652743" cy="369332"/>
            </a:xfrm>
            <a:prstGeom prst="rect">
              <a:avLst/>
            </a:prstGeom>
            <a:noFill/>
          </p:spPr>
          <p:txBody>
            <a:bodyPr wrap="none" rtlCol="0">
              <a:spAutoFit/>
            </a:bodyPr>
            <a:lstStyle/>
            <a:p>
              <a:r>
                <a:rPr lang="es-ES" dirty="0"/>
                <a:t>2011</a:t>
              </a:r>
            </a:p>
          </p:txBody>
        </p:sp>
      </p:grpSp>
    </p:spTree>
    <p:extLst>
      <p:ext uri="{BB962C8B-B14F-4D97-AF65-F5344CB8AC3E}">
        <p14:creationId xmlns:p14="http://schemas.microsoft.com/office/powerpoint/2010/main" val="644551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0EC6691E-C717-40A4-BE2D-B27C05A4A22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FF0000"/>
                </a:solidFill>
                <a:miter lim="800000"/>
                <a:headEnd/>
                <a:tailEnd/>
              </a14:hiddenLine>
            </a:ext>
          </a:extLst>
        </p:spPr>
      </p:pic>
      <p:sp>
        <p:nvSpPr>
          <p:cNvPr id="7171" name="Oval 3">
            <a:extLst>
              <a:ext uri="{FF2B5EF4-FFF2-40B4-BE49-F238E27FC236}">
                <a16:creationId xmlns:a16="http://schemas.microsoft.com/office/drawing/2014/main" id="{737885F2-58B4-4EC8-B814-F0E95B3954A1}"/>
              </a:ext>
            </a:extLst>
          </p:cNvPr>
          <p:cNvSpPr>
            <a:spLocks noChangeArrowheads="1"/>
          </p:cNvSpPr>
          <p:nvPr/>
        </p:nvSpPr>
        <p:spPr bwMode="auto">
          <a:xfrm>
            <a:off x="3352801" y="3810000"/>
            <a:ext cx="130175" cy="1222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72" name="Oval 4">
            <a:extLst>
              <a:ext uri="{FF2B5EF4-FFF2-40B4-BE49-F238E27FC236}">
                <a16:creationId xmlns:a16="http://schemas.microsoft.com/office/drawing/2014/main" id="{6CBF1F68-63DC-4E36-A5BE-2ED150B9FF33}"/>
              </a:ext>
            </a:extLst>
          </p:cNvPr>
          <p:cNvSpPr>
            <a:spLocks noChangeArrowheads="1"/>
          </p:cNvSpPr>
          <p:nvPr/>
        </p:nvSpPr>
        <p:spPr bwMode="auto">
          <a:xfrm>
            <a:off x="8458201" y="1447800"/>
            <a:ext cx="130175" cy="1222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73" name="Oval 5">
            <a:extLst>
              <a:ext uri="{FF2B5EF4-FFF2-40B4-BE49-F238E27FC236}">
                <a16:creationId xmlns:a16="http://schemas.microsoft.com/office/drawing/2014/main" id="{36701DF4-24F4-42FC-B5C6-F0295A6A136E}"/>
              </a:ext>
            </a:extLst>
          </p:cNvPr>
          <p:cNvSpPr>
            <a:spLocks noChangeArrowheads="1"/>
          </p:cNvSpPr>
          <p:nvPr/>
        </p:nvSpPr>
        <p:spPr bwMode="auto">
          <a:xfrm>
            <a:off x="8785226" y="944564"/>
            <a:ext cx="130175" cy="122237"/>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74" name="Oval 6">
            <a:extLst>
              <a:ext uri="{FF2B5EF4-FFF2-40B4-BE49-F238E27FC236}">
                <a16:creationId xmlns:a16="http://schemas.microsoft.com/office/drawing/2014/main" id="{8D320B71-7DE6-43CB-85CD-BF5BD4DEA374}"/>
              </a:ext>
            </a:extLst>
          </p:cNvPr>
          <p:cNvSpPr>
            <a:spLocks noChangeArrowheads="1"/>
          </p:cNvSpPr>
          <p:nvPr/>
        </p:nvSpPr>
        <p:spPr bwMode="auto">
          <a:xfrm>
            <a:off x="2819401" y="3810000"/>
            <a:ext cx="130175" cy="1222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75" name="Oval 7">
            <a:extLst>
              <a:ext uri="{FF2B5EF4-FFF2-40B4-BE49-F238E27FC236}">
                <a16:creationId xmlns:a16="http://schemas.microsoft.com/office/drawing/2014/main" id="{8BF6B5F3-CD06-47BD-B7EA-25C428A0CB01}"/>
              </a:ext>
            </a:extLst>
          </p:cNvPr>
          <p:cNvSpPr>
            <a:spLocks noChangeArrowheads="1"/>
          </p:cNvSpPr>
          <p:nvPr/>
        </p:nvSpPr>
        <p:spPr bwMode="auto">
          <a:xfrm>
            <a:off x="4419601" y="6629400"/>
            <a:ext cx="130175" cy="1222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76" name="Oval 8">
            <a:extLst>
              <a:ext uri="{FF2B5EF4-FFF2-40B4-BE49-F238E27FC236}">
                <a16:creationId xmlns:a16="http://schemas.microsoft.com/office/drawing/2014/main" id="{A16AF351-ADDF-4213-BA15-77B427663C2F}"/>
              </a:ext>
            </a:extLst>
          </p:cNvPr>
          <p:cNvSpPr>
            <a:spLocks noChangeArrowheads="1"/>
          </p:cNvSpPr>
          <p:nvPr/>
        </p:nvSpPr>
        <p:spPr bwMode="auto">
          <a:xfrm>
            <a:off x="4572001" y="6248400"/>
            <a:ext cx="130175" cy="1222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77" name="Oval 9">
            <a:extLst>
              <a:ext uri="{FF2B5EF4-FFF2-40B4-BE49-F238E27FC236}">
                <a16:creationId xmlns:a16="http://schemas.microsoft.com/office/drawing/2014/main" id="{966163F9-F1A5-412F-8F21-88218C85581E}"/>
              </a:ext>
            </a:extLst>
          </p:cNvPr>
          <p:cNvSpPr>
            <a:spLocks noChangeArrowheads="1"/>
          </p:cNvSpPr>
          <p:nvPr/>
        </p:nvSpPr>
        <p:spPr bwMode="auto">
          <a:xfrm>
            <a:off x="8305801" y="6296025"/>
            <a:ext cx="130175" cy="1222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78" name="Line 10">
            <a:extLst>
              <a:ext uri="{FF2B5EF4-FFF2-40B4-BE49-F238E27FC236}">
                <a16:creationId xmlns:a16="http://schemas.microsoft.com/office/drawing/2014/main" id="{41558994-CC5E-4829-B8E0-1086E148217E}"/>
              </a:ext>
            </a:extLst>
          </p:cNvPr>
          <p:cNvSpPr>
            <a:spLocks noChangeShapeType="1"/>
          </p:cNvSpPr>
          <p:nvPr/>
        </p:nvSpPr>
        <p:spPr bwMode="auto">
          <a:xfrm flipV="1">
            <a:off x="3505200" y="990600"/>
            <a:ext cx="1447800" cy="3048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7179" name="Rectangle 11">
            <a:extLst>
              <a:ext uri="{FF2B5EF4-FFF2-40B4-BE49-F238E27FC236}">
                <a16:creationId xmlns:a16="http://schemas.microsoft.com/office/drawing/2014/main" id="{2E989282-C9EC-452D-971E-6B4945F137A0}"/>
              </a:ext>
            </a:extLst>
          </p:cNvPr>
          <p:cNvSpPr>
            <a:spLocks noChangeArrowheads="1"/>
          </p:cNvSpPr>
          <p:nvPr/>
        </p:nvSpPr>
        <p:spPr bwMode="auto">
          <a:xfrm>
            <a:off x="1524000" y="0"/>
            <a:ext cx="3505200" cy="381000"/>
          </a:xfrm>
          <a:prstGeom prst="rect">
            <a:avLst/>
          </a:prstGeom>
          <a:gradFill rotWithShape="0">
            <a:gsLst>
              <a:gs pos="0">
                <a:srgbClr val="000066">
                  <a:gamma/>
                  <a:shade val="46275"/>
                  <a:invGamma/>
                </a:srgbClr>
              </a:gs>
              <a:gs pos="100000">
                <a:srgbClr val="000066"/>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80" name="Rectangle 12">
            <a:extLst>
              <a:ext uri="{FF2B5EF4-FFF2-40B4-BE49-F238E27FC236}">
                <a16:creationId xmlns:a16="http://schemas.microsoft.com/office/drawing/2014/main" id="{73E15464-EB2A-40E7-BE91-6B63321FBA9F}"/>
              </a:ext>
            </a:extLst>
          </p:cNvPr>
          <p:cNvSpPr>
            <a:spLocks noChangeArrowheads="1"/>
          </p:cNvSpPr>
          <p:nvPr/>
        </p:nvSpPr>
        <p:spPr bwMode="auto">
          <a:xfrm>
            <a:off x="1524000" y="6553200"/>
            <a:ext cx="1828800" cy="304800"/>
          </a:xfrm>
          <a:prstGeom prst="rect">
            <a:avLst/>
          </a:prstGeom>
          <a:gradFill rotWithShape="0">
            <a:gsLst>
              <a:gs pos="0">
                <a:srgbClr val="000066">
                  <a:gamma/>
                  <a:shade val="46275"/>
                  <a:invGamma/>
                </a:srgbClr>
              </a:gs>
              <a:gs pos="100000">
                <a:srgbClr val="000066"/>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81" name="Rectangle 13">
            <a:extLst>
              <a:ext uri="{FF2B5EF4-FFF2-40B4-BE49-F238E27FC236}">
                <a16:creationId xmlns:a16="http://schemas.microsoft.com/office/drawing/2014/main" id="{DD8131CB-6DC6-4D2E-9684-C0B728FCCA47}"/>
              </a:ext>
            </a:extLst>
          </p:cNvPr>
          <p:cNvSpPr>
            <a:spLocks noChangeArrowheads="1"/>
          </p:cNvSpPr>
          <p:nvPr/>
        </p:nvSpPr>
        <p:spPr bwMode="auto">
          <a:xfrm>
            <a:off x="10515600" y="0"/>
            <a:ext cx="152400" cy="3429000"/>
          </a:xfrm>
          <a:prstGeom prst="rect">
            <a:avLst/>
          </a:prstGeom>
          <a:solidFill>
            <a:srgbClr val="0000A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82" name="AutoShape 14">
            <a:extLst>
              <a:ext uri="{FF2B5EF4-FFF2-40B4-BE49-F238E27FC236}">
                <a16:creationId xmlns:a16="http://schemas.microsoft.com/office/drawing/2014/main" id="{92ABF175-6240-4883-BC52-730CDBD63DB4}"/>
              </a:ext>
            </a:extLst>
          </p:cNvPr>
          <p:cNvSpPr>
            <a:spLocks noChangeArrowheads="1"/>
          </p:cNvSpPr>
          <p:nvPr/>
        </p:nvSpPr>
        <p:spPr bwMode="auto">
          <a:xfrm>
            <a:off x="7086600" y="5334000"/>
            <a:ext cx="304800" cy="304800"/>
          </a:xfrm>
          <a:custGeom>
            <a:avLst/>
            <a:gdLst>
              <a:gd name="G0" fmla="+- 6480 0 0"/>
              <a:gd name="G1" fmla="+- 8640 0 0"/>
              <a:gd name="G2" fmla="+- 4320 0 0"/>
              <a:gd name="G3" fmla="+- 21600 0 6480"/>
              <a:gd name="G4" fmla="+- 21600 0 8640"/>
              <a:gd name="G5" fmla="+- 21600 0 4320"/>
              <a:gd name="G6" fmla="+- 6480 0 10800"/>
              <a:gd name="G7" fmla="+- 8640 0 10800"/>
              <a:gd name="G8" fmla="*/ G7 4320 G6"/>
              <a:gd name="G9" fmla="+- 21600 0 G8"/>
              <a:gd name="T0" fmla="*/ G8 w 21600"/>
              <a:gd name="T1" fmla="*/ G1 h 21600"/>
              <a:gd name="T2" fmla="*/ G9 w 21600"/>
              <a:gd name="T3" fmla="*/ G4 h 21600"/>
            </a:gdLst>
            <a:ahLst/>
            <a:cxnLst>
              <a:cxn ang="0">
                <a:pos x="r" y="vc"/>
              </a:cxn>
              <a:cxn ang="5400000">
                <a:pos x="hc" y="b"/>
              </a:cxn>
              <a:cxn ang="10800000">
                <a:pos x="l" y="vc"/>
              </a:cxn>
              <a:cxn ang="16200000">
                <a:pos x="hc" y="t"/>
              </a:cxn>
            </a:cxnLst>
            <a:rect l="T0" t="T1" r="T2" b="T3"/>
            <a:pathLst>
              <a:path w="21600" h="21600">
                <a:moveTo>
                  <a:pt x="10800" y="0"/>
                </a:moveTo>
                <a:lnTo>
                  <a:pt x="6480" y="4320"/>
                </a:lnTo>
                <a:lnTo>
                  <a:pt x="8640" y="4320"/>
                </a:lnTo>
                <a:lnTo>
                  <a:pt x="8640" y="8640"/>
                </a:lnTo>
                <a:lnTo>
                  <a:pt x="4320" y="8640"/>
                </a:lnTo>
                <a:lnTo>
                  <a:pt x="4320" y="6480"/>
                </a:lnTo>
                <a:lnTo>
                  <a:pt x="0" y="10800"/>
                </a:lnTo>
                <a:lnTo>
                  <a:pt x="4320" y="15120"/>
                </a:lnTo>
                <a:lnTo>
                  <a:pt x="4320" y="12960"/>
                </a:lnTo>
                <a:lnTo>
                  <a:pt x="8640" y="12960"/>
                </a:lnTo>
                <a:lnTo>
                  <a:pt x="8640" y="17280"/>
                </a:lnTo>
                <a:lnTo>
                  <a:pt x="6480" y="17280"/>
                </a:lnTo>
                <a:lnTo>
                  <a:pt x="10800" y="21600"/>
                </a:lnTo>
                <a:lnTo>
                  <a:pt x="15120" y="17280"/>
                </a:lnTo>
                <a:lnTo>
                  <a:pt x="12960" y="17280"/>
                </a:lnTo>
                <a:lnTo>
                  <a:pt x="12960" y="12960"/>
                </a:lnTo>
                <a:lnTo>
                  <a:pt x="17280" y="12960"/>
                </a:lnTo>
                <a:lnTo>
                  <a:pt x="17280" y="15120"/>
                </a:lnTo>
                <a:lnTo>
                  <a:pt x="21600" y="10800"/>
                </a:lnTo>
                <a:lnTo>
                  <a:pt x="17280" y="6480"/>
                </a:lnTo>
                <a:lnTo>
                  <a:pt x="17280" y="8640"/>
                </a:lnTo>
                <a:lnTo>
                  <a:pt x="12960" y="8640"/>
                </a:lnTo>
                <a:lnTo>
                  <a:pt x="12960" y="4320"/>
                </a:lnTo>
                <a:lnTo>
                  <a:pt x="15120" y="432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183" name="Oval 15">
            <a:extLst>
              <a:ext uri="{FF2B5EF4-FFF2-40B4-BE49-F238E27FC236}">
                <a16:creationId xmlns:a16="http://schemas.microsoft.com/office/drawing/2014/main" id="{09AE429C-2087-4068-BA23-588DBDF4FCC0}"/>
              </a:ext>
            </a:extLst>
          </p:cNvPr>
          <p:cNvSpPr>
            <a:spLocks noChangeArrowheads="1"/>
          </p:cNvSpPr>
          <p:nvPr/>
        </p:nvSpPr>
        <p:spPr bwMode="auto">
          <a:xfrm>
            <a:off x="3733801" y="3657600"/>
            <a:ext cx="130175" cy="1222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Text Box 6">
            <a:extLst>
              <a:ext uri="{FF2B5EF4-FFF2-40B4-BE49-F238E27FC236}">
                <a16:creationId xmlns:a16="http://schemas.microsoft.com/office/drawing/2014/main" id="{D63D1060-2889-421C-98E4-A486E2952756}"/>
              </a:ext>
            </a:extLst>
          </p:cNvPr>
          <p:cNvSpPr txBox="1">
            <a:spLocks noChangeArrowheads="1"/>
          </p:cNvSpPr>
          <p:nvPr/>
        </p:nvSpPr>
        <p:spPr bwMode="auto">
          <a:xfrm>
            <a:off x="1124075" y="526336"/>
            <a:ext cx="25202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000" b="1" dirty="0"/>
              <a:t>4 Géneros </a:t>
            </a:r>
            <a:r>
              <a:rPr lang="es-ES" altLang="es-ES" sz="2000" b="1" dirty="0">
                <a:solidFill>
                  <a:srgbClr val="C00000"/>
                </a:solidFill>
              </a:rPr>
              <a:t>4 </a:t>
            </a:r>
            <a:r>
              <a:rPr lang="es-ES" altLang="es-ES" sz="2000" b="1" dirty="0" err="1">
                <a:solidFill>
                  <a:srgbClr val="C00000"/>
                </a:solidFill>
              </a:rPr>
              <a:t>Genus</a:t>
            </a:r>
            <a:endParaRPr lang="en-US" altLang="es-ES" sz="2000" b="1" dirty="0">
              <a:solidFill>
                <a:srgbClr val="C00000"/>
              </a:solidFill>
            </a:endParaRPr>
          </a:p>
        </p:txBody>
      </p:sp>
      <p:sp>
        <p:nvSpPr>
          <p:cNvPr id="24583" name="Text Box 7">
            <a:extLst>
              <a:ext uri="{FF2B5EF4-FFF2-40B4-BE49-F238E27FC236}">
                <a16:creationId xmlns:a16="http://schemas.microsoft.com/office/drawing/2014/main" id="{3BE9F03A-9C6A-4954-965B-042F2475CBC7}"/>
              </a:ext>
            </a:extLst>
          </p:cNvPr>
          <p:cNvSpPr txBox="1">
            <a:spLocks noChangeArrowheads="1"/>
          </p:cNvSpPr>
          <p:nvPr/>
        </p:nvSpPr>
        <p:spPr bwMode="auto">
          <a:xfrm>
            <a:off x="1869074" y="1091784"/>
            <a:ext cx="1946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000" b="1" i="1"/>
              <a:t>Pocillopora (5)</a:t>
            </a:r>
            <a:endParaRPr lang="en-US" altLang="es-ES" sz="2000" b="1" i="1"/>
          </a:p>
        </p:txBody>
      </p:sp>
      <p:sp>
        <p:nvSpPr>
          <p:cNvPr id="24584" name="Text Box 8">
            <a:extLst>
              <a:ext uri="{FF2B5EF4-FFF2-40B4-BE49-F238E27FC236}">
                <a16:creationId xmlns:a16="http://schemas.microsoft.com/office/drawing/2014/main" id="{06813918-7A5F-42EB-B3EE-710D0EDFE452}"/>
              </a:ext>
            </a:extLst>
          </p:cNvPr>
          <p:cNvSpPr txBox="1">
            <a:spLocks noChangeArrowheads="1"/>
          </p:cNvSpPr>
          <p:nvPr/>
        </p:nvSpPr>
        <p:spPr bwMode="auto">
          <a:xfrm>
            <a:off x="1869073" y="1548984"/>
            <a:ext cx="2159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000" b="1" i="1"/>
              <a:t>Psammocora (3)</a:t>
            </a:r>
            <a:endParaRPr lang="en-US" altLang="es-ES" sz="2000" b="1" i="1"/>
          </a:p>
        </p:txBody>
      </p:sp>
      <p:sp>
        <p:nvSpPr>
          <p:cNvPr id="24585" name="Text Box 9">
            <a:extLst>
              <a:ext uri="{FF2B5EF4-FFF2-40B4-BE49-F238E27FC236}">
                <a16:creationId xmlns:a16="http://schemas.microsoft.com/office/drawing/2014/main" id="{E6C14363-6B47-4493-8B78-9B79BF9B6D1B}"/>
              </a:ext>
            </a:extLst>
          </p:cNvPr>
          <p:cNvSpPr txBox="1">
            <a:spLocks noChangeArrowheads="1"/>
          </p:cNvSpPr>
          <p:nvPr/>
        </p:nvSpPr>
        <p:spPr bwMode="auto">
          <a:xfrm>
            <a:off x="1884948" y="2006184"/>
            <a:ext cx="14239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000" b="1" i="1"/>
              <a:t>Porites (3)</a:t>
            </a:r>
            <a:endParaRPr lang="en-US" altLang="es-ES" sz="2000" b="1" i="1"/>
          </a:p>
        </p:txBody>
      </p:sp>
      <p:sp>
        <p:nvSpPr>
          <p:cNvPr id="24586" name="Text Box 10">
            <a:extLst>
              <a:ext uri="{FF2B5EF4-FFF2-40B4-BE49-F238E27FC236}">
                <a16:creationId xmlns:a16="http://schemas.microsoft.com/office/drawing/2014/main" id="{25A22B0B-2C67-459E-96E7-23DF06D5B687}"/>
              </a:ext>
            </a:extLst>
          </p:cNvPr>
          <p:cNvSpPr txBox="1">
            <a:spLocks noChangeArrowheads="1"/>
          </p:cNvSpPr>
          <p:nvPr/>
        </p:nvSpPr>
        <p:spPr bwMode="auto">
          <a:xfrm>
            <a:off x="1884948" y="2463384"/>
            <a:ext cx="1468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000" b="1" i="1"/>
              <a:t>Pavona (3)</a:t>
            </a:r>
            <a:endParaRPr lang="en-US" altLang="es-ES" sz="2000" b="1" i="1"/>
          </a:p>
        </p:txBody>
      </p:sp>
      <p:pic>
        <p:nvPicPr>
          <p:cNvPr id="26633" name="Picture 11" descr="porites3">
            <a:extLst>
              <a:ext uri="{FF2B5EF4-FFF2-40B4-BE49-F238E27FC236}">
                <a16:creationId xmlns:a16="http://schemas.microsoft.com/office/drawing/2014/main" id="{BBACC3ED-6B46-411D-B1C4-518E50D4638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92314" y="3705225"/>
            <a:ext cx="230822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12" descr="Isla Isabel ago04 198">
            <a:extLst>
              <a:ext uri="{FF2B5EF4-FFF2-40B4-BE49-F238E27FC236}">
                <a16:creationId xmlns:a16="http://schemas.microsoft.com/office/drawing/2014/main" id="{5D9F6ED4-B72A-4E22-BFFF-60CF456A9F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48400" y="381000"/>
            <a:ext cx="3886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3" descr="Isla Isabel ago04 188">
            <a:extLst>
              <a:ext uri="{FF2B5EF4-FFF2-40B4-BE49-F238E27FC236}">
                <a16:creationId xmlns:a16="http://schemas.microsoft.com/office/drawing/2014/main" id="{6D900B1E-7EF5-47F7-B206-41D8D7E20E3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16500" y="3683000"/>
            <a:ext cx="3886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1EC3CE-96E8-4882-8B27-D4098EE055B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0737" y="174459"/>
            <a:ext cx="41148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FDE8524-7F9B-4A9B-95C9-E4B9F8F1D45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0738" y="3629890"/>
            <a:ext cx="4114799" cy="30861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9081D8E-18E1-BFF7-40CD-A01DAF36F88E}"/>
              </a:ext>
            </a:extLst>
          </p:cNvPr>
          <p:cNvSpPr txBox="1"/>
          <p:nvPr/>
        </p:nvSpPr>
        <p:spPr>
          <a:xfrm>
            <a:off x="2708032" y="3260558"/>
            <a:ext cx="1995728" cy="369332"/>
          </a:xfrm>
          <a:prstGeom prst="rect">
            <a:avLst/>
          </a:prstGeom>
          <a:noFill/>
        </p:spPr>
        <p:txBody>
          <a:bodyPr wrap="square" rtlCol="0">
            <a:spAutoFit/>
          </a:bodyPr>
          <a:lstStyle/>
          <a:p>
            <a:r>
              <a:rPr lang="en-US" dirty="0"/>
              <a:t>percent coral cover</a:t>
            </a:r>
          </a:p>
        </p:txBody>
      </p:sp>
      <p:pic>
        <p:nvPicPr>
          <p:cNvPr id="6" name="Picture 5">
            <a:extLst>
              <a:ext uri="{FF2B5EF4-FFF2-40B4-BE49-F238E27FC236}">
                <a16:creationId xmlns:a16="http://schemas.microsoft.com/office/drawing/2014/main" id="{5C600274-0805-6B67-01C2-64FB51083C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4982" y="826477"/>
            <a:ext cx="7226280" cy="54001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D333A6A-AF8B-4958-9CFE-A1C2DAC12788}"/>
              </a:ext>
            </a:extLst>
          </p:cNvPr>
          <p:cNvSpPr txBox="1"/>
          <p:nvPr/>
        </p:nvSpPr>
        <p:spPr>
          <a:xfrm>
            <a:off x="417095" y="786063"/>
            <a:ext cx="2824556" cy="2554545"/>
          </a:xfrm>
          <a:prstGeom prst="rect">
            <a:avLst/>
          </a:prstGeom>
          <a:noFill/>
        </p:spPr>
        <p:txBody>
          <a:bodyPr wrap="none" rtlCol="0">
            <a:spAutoFit/>
          </a:bodyPr>
          <a:lstStyle/>
          <a:p>
            <a:r>
              <a:rPr lang="es-ES" sz="2000" dirty="0"/>
              <a:t>Especies presentes 2021</a:t>
            </a:r>
          </a:p>
          <a:p>
            <a:r>
              <a:rPr lang="es-ES" sz="2000" dirty="0" err="1">
                <a:solidFill>
                  <a:srgbClr val="C00000"/>
                </a:solidFill>
              </a:rPr>
              <a:t>Species</a:t>
            </a:r>
            <a:r>
              <a:rPr lang="es-ES" sz="2000" dirty="0">
                <a:solidFill>
                  <a:srgbClr val="C00000"/>
                </a:solidFill>
              </a:rPr>
              <a:t> in 2021</a:t>
            </a:r>
          </a:p>
          <a:p>
            <a:r>
              <a:rPr lang="es-ES" sz="2000" dirty="0" err="1"/>
              <a:t>Porites</a:t>
            </a:r>
            <a:r>
              <a:rPr lang="es-ES" sz="2000" dirty="0"/>
              <a:t> (2)</a:t>
            </a:r>
          </a:p>
          <a:p>
            <a:r>
              <a:rPr lang="es-ES" sz="2000" dirty="0" err="1"/>
              <a:t>Pocillopora</a:t>
            </a:r>
            <a:r>
              <a:rPr lang="es-ES" sz="2000" dirty="0"/>
              <a:t> (2)</a:t>
            </a:r>
          </a:p>
          <a:p>
            <a:r>
              <a:rPr lang="es-ES" sz="2000" dirty="0"/>
              <a:t>Pavona (2)</a:t>
            </a:r>
          </a:p>
          <a:p>
            <a:r>
              <a:rPr lang="es-ES" sz="2000" dirty="0" err="1"/>
              <a:t>Psammocora</a:t>
            </a:r>
            <a:r>
              <a:rPr lang="es-ES" sz="2000" dirty="0"/>
              <a:t> (2)</a:t>
            </a:r>
          </a:p>
          <a:p>
            <a:endParaRPr lang="es-ES" sz="2000" dirty="0"/>
          </a:p>
          <a:p>
            <a:r>
              <a:rPr lang="es-ES" sz="2000" dirty="0"/>
              <a:t>Cobertura </a:t>
            </a:r>
            <a:r>
              <a:rPr lang="es-ES" sz="2000" dirty="0" err="1">
                <a:solidFill>
                  <a:srgbClr val="C00000"/>
                </a:solidFill>
              </a:rPr>
              <a:t>Coverage</a:t>
            </a:r>
            <a:r>
              <a:rPr lang="es-ES" sz="2000" dirty="0"/>
              <a:t> 4.7%</a:t>
            </a:r>
          </a:p>
        </p:txBody>
      </p:sp>
      <p:pic>
        <p:nvPicPr>
          <p:cNvPr id="5" name="Picture 4">
            <a:extLst>
              <a:ext uri="{FF2B5EF4-FFF2-40B4-BE49-F238E27FC236}">
                <a16:creationId xmlns:a16="http://schemas.microsoft.com/office/drawing/2014/main" id="{5CEB2016-CC5E-0B57-7478-3ECF0452AB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7454" y="128587"/>
            <a:ext cx="8115300" cy="6600825"/>
          </a:xfrm>
          <a:prstGeom prst="rect">
            <a:avLst/>
          </a:prstGeom>
        </p:spPr>
      </p:pic>
    </p:spTree>
    <p:extLst>
      <p:ext uri="{BB962C8B-B14F-4D97-AF65-F5344CB8AC3E}">
        <p14:creationId xmlns:p14="http://schemas.microsoft.com/office/powerpoint/2010/main" val="531189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4632" y="2465807"/>
            <a:ext cx="2560320" cy="1920240"/>
          </a:xfrm>
          <a:prstGeom prst="rect">
            <a:avLst/>
          </a:prstGeom>
        </p:spPr>
      </p:pic>
      <p:cxnSp>
        <p:nvCxnSpPr>
          <p:cNvPr id="10" name="Straight Connector 9">
            <a:extLst>
              <a:ext uri="{FF2B5EF4-FFF2-40B4-BE49-F238E27FC236}">
                <a16:creationId xmlns:a16="http://schemas.microsoft.com/office/drawing/2014/main" id="{50DA1EB8-87CF-4588-A1FD-4756F9A28F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1007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0855A358-8F99-F915-EFD9-E7469B5B5A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54631" y="2465807"/>
            <a:ext cx="2560320" cy="1920240"/>
          </a:xfrm>
          <a:prstGeom prst="rect">
            <a:avLst/>
          </a:prstGeom>
        </p:spPr>
      </p:pic>
      <p:cxnSp>
        <p:nvCxnSpPr>
          <p:cNvPr id="12" name="Straight Connector 11">
            <a:extLst>
              <a:ext uri="{FF2B5EF4-FFF2-40B4-BE49-F238E27FC236}">
                <a16:creationId xmlns:a16="http://schemas.microsoft.com/office/drawing/2014/main" id="{D7A4E378-EA57-47B9-B1EB-58B998F6C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259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a16="http://schemas.microsoft.com/office/drawing/2014/main" id="{4502EB5D-80EE-3BB9-1D76-B37743612E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35726" y="2465807"/>
            <a:ext cx="2560320" cy="1920240"/>
          </a:xfrm>
          <a:prstGeom prst="rect">
            <a:avLst/>
          </a:prstGeom>
        </p:spPr>
      </p:pic>
      <p:cxnSp>
        <p:nvCxnSpPr>
          <p:cNvPr id="14" name="Straight Connector 13">
            <a:extLst>
              <a:ext uri="{FF2B5EF4-FFF2-40B4-BE49-F238E27FC236}">
                <a16:creationId xmlns:a16="http://schemas.microsoft.com/office/drawing/2014/main" id="{D2B31ED6-76F0-425A-9A41-C947AEF9C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66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4" name="Imagen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20662" y="2465807"/>
            <a:ext cx="2560320" cy="1920240"/>
          </a:xfrm>
          <a:prstGeom prst="rect">
            <a:avLst/>
          </a:prstGeom>
        </p:spPr>
      </p:pic>
    </p:spTree>
    <p:extLst>
      <p:ext uri="{BB962C8B-B14F-4D97-AF65-F5344CB8AC3E}">
        <p14:creationId xmlns:p14="http://schemas.microsoft.com/office/powerpoint/2010/main" val="1804888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9">
            <a:extLst>
              <a:ext uri="{FF2B5EF4-FFF2-40B4-BE49-F238E27FC236}">
                <a16:creationId xmlns:a16="http://schemas.microsoft.com/office/drawing/2014/main" id="{3C23CFDA-59A1-40C6-BE7A-3326122DD32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83101" y="1498543"/>
            <a:ext cx="3349519" cy="4989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9" name="Picture 18">
            <a:extLst>
              <a:ext uri="{FF2B5EF4-FFF2-40B4-BE49-F238E27FC236}">
                <a16:creationId xmlns:a16="http://schemas.microsoft.com/office/drawing/2014/main" id="{CD0D1740-4C8C-4FCF-A76E-FFE5F5C94747}"/>
              </a:ext>
            </a:extLst>
          </p:cNvPr>
          <p:cNvSpPr>
            <a:spLocks noChangeAspect="1" noChangeArrowheads="1"/>
          </p:cNvSpPr>
          <p:nvPr/>
        </p:nvSpPr>
        <p:spPr bwMode="auto">
          <a:xfrm>
            <a:off x="1524000" y="141288"/>
            <a:ext cx="2554288"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s-MX" sz="2400">
              <a:solidFill>
                <a:srgbClr val="000000"/>
              </a:solidFill>
              <a:latin typeface="Arial" panose="020B0604020202020204" pitchFamily="34" charset="0"/>
            </a:endParaRPr>
          </a:p>
        </p:txBody>
      </p:sp>
      <p:sp>
        <p:nvSpPr>
          <p:cNvPr id="14340" name="AutoShape 12" descr="data:image/jpeg;base64,/9j/4AAQSkZJRgABAQAAAQABAAD/2wCEAAkGBhMSERQUExMWFRUWGBgXFxgYGBoYGhgYGBgYGCIbHBgYHiYfGBojGhoaHy8gIycpLCwsGB4xNTAqNSYrLCkBCQoKDgwOGg8PGiwkHyUsLCwsLCwvKSwsLC0pLCwsLCwvLCwvLC0sLCwsLCwvLCwvLDQsLCwsLCwvLCwsLCwsLP/AABEIAMEBBQMBIgACEQEDEQH/xAAbAAACAwEBAQAAAAAAAAAAAAAEBQIDBgABB//EAEEQAAIBAgUDAgQDBQcDBAIDAAERAgMhAAQSMUEFIlFhcRMygZEGQqFScrHB8CMzYrLR4fEUFcI0c4KSFqJTg7P/xAAaAQADAQEBAQAAAAAAAAAAAAABAgMEAAUG/8QALxEAAgIBAwIDBwQDAQAAAAAAAAECESEDEjFBUSIycRMzgZGxwfAEYdHxQlKhI//aAAwDAQACEQMRAD8AxQGO0km2LaNIyKGDo5KpC+krzxj2mrPBlqKOOpV/29Rubn/b+RP/ANTgP4WmRBwzgZSIG39fx3wJnoAzK/q3jEm64E05tumQAxKMcdCBG+2CMtQBlGxId1/L1w+86UqK40CQwCh6Yjpw6zGZnT0x0RvdgAWlYb82v7YoiqpJMNKN9/rf0t9DhVqX0Je0fIAcvIAEggHY4qMlhtWiRAdr0lA8EyLR+jH2wBSzLn8g3CC2/wBfrjt/QMZNq6IjJmW2GNLLiIsvDNy/riuvWlYSCjsSLef0GIxzcQLXR9vckn+r45zRGTnJEamXI/r6cY6nk5EoDFhzGogAHfe425t9cNc5nxl6MZCGqdQMO4jE2B97t+oGOertQYqcsCmpkjG8jEehJ/lgAwjIkKQLTdif6WDq8zOMTJCRAO3keDgWhQlrBQQLHj3t4/0xOUnIpp2uXkcdJlGkoyWtXJae7LF1a/rgut1KELSOo3CAXDZutn9BtfCfquWnUlAJFoWYRS29bf8AOPBljCEonT8eT3P5LBAkIGQ5eM7NEUmhjkOtGn2x0iBJcphke5YsNg/2i74MyX4vjPXSn/ZkAqXJkSbhoRT1XeE2Uy0YaoGS7TrYAj5QJ3KCZ8e+AZVoR1TjTE4kDV8QGWh8MmzF/r6Ym42y8HSpndQqyrVBRhUNSKHeWflCuf2fX1xGj+H9JJ1u3HFr8s4orTNOnExhKD9bSdwgACBd3ePcjm5xmqhMSbgSY35JYsj9cG6Gp7cMKNOcWC5sA7XYdit9yjiqvlKgIAjJDcep8jzhhQEigJEX+cJSHsSNXF/4YNqxCDZRuLgjx6IEjFoSa4MsnTFEOl1NL04oGXkSlfZfphpS6nAS7xbYyKZRIMRa+3FtsV5vP0ye0kO1wjb+v65tDXzTFlGSyhZOBG4/pP8AhisjBNWsD+uKDjUn3CmQx4sSIx4RhrHIHHhxI48wbGB6lF47F9se4j7SJTe0O+ldOaJ+2HgplaRYFtc/fcYW5aRVkDwyv1wHDM1TUOlhghngHE5SvB5FOcnJsaTnLX2iJiEC0LpsLkeP54qzND4sSIGNiyW77Xt/Da2I0+lElSmfVCw+uJjIkKMJkRDe4fkkHf0wtM7dFcMFOTIkIkREhsSyF4W++DqOVvGQFTXYj5EeWfA3svGKqfTCJuJIOzQVxvYv/XBuTydXVKQkJFISLtfke/vg0wOafUlVyINaJTiAnULJ/wDiPlZv5LZxT1YmECYIRDFkfqFskWfXF2XydSMpGZEiUBLlC1grYuhlhJMCSO2w2+xuvt6YDWKOi/ELspQhVpD4kmTK10WkooXJJPuvTFZ6AYntMvCJDD/d/jw8PqMCAoxEfew2aADQ/h91OPTzJGpJkeHEMbFt24/3vOzTVqkZqr00Ma5aj/8Ax3CHm3ynjzf0xCn0/UNVOBAJshb7jdXD9DjRV6NIBy7t2QQDZ7MvYG/P2xVlKkID+ypnV80ROUvy7h6T72Xg+MDfR3s20kj3JZEDuqRYPygFMhP1QsSfXAPVFWWqLAViSLE7RFkPPOO6pXrGWoiPyk6YzEfhkK+o9oiE3bc72OK6VacD3TAKBttpNt0wX54eJyk27ZWGmoJJEcxk4Pt3B2R3HAuAPtZ+mIyjHUQJgSiUQbInZo3F9vKwv6hnpUWIykSbnVdAj/ELg322thWOtyiLkS3I9/JJDIFwvBTDOJuUi0dFPhGgzcXT7QyjeR0xBCHB3tbgM4WUsjCBlMSMolqUrEDmQB+Y+o9PJwBU62ZEmTJIkFwH+yOEb38DBOSDp1SpScnAAXQZB57WUV+jGOVlHDaqOp1xCJkYCYO0TImwY8W9CNliI/ENRAwhTjCIHYiX3CWpcIgfYcgKmn0uvKLE0JJgtKx8LgbbYo/6arTkDIW31JhDyB6hX+tsDJWKh1LZZ6vOQkYyJk1bcW559zhnOcwjONtIerSTG/yhDZ8et3xOlnxUpkg8KQFkWFt7k8gF+MJa/Ve8g7AlGP8AEg8+y9sDAuZOkh5l+oKU5KM4gMmKO1x72PBftigfiuOpEKJBH1S+3+r4uNldEQJTAjGQ7ZECx32un/Xqv6vGIUoIwO62B/lzilsSOnFyphXUa8pHWLxN2bRdwgva3tgXK1pSkGWgh7YopzcNPcL9vjcsLDPo9ECQkhLQbg3B5u8NG27GnWnGmSFPHs44f1atOR1aBEkEJBG9vRqxW6wozNFEq44xsjLqzz1qXKgQ4pBNycEmOImOKl1IojJ4lpwPLsl6HHsqn6jEnqVgrt7Hk547FOrHmM+5FdpqqtURVrAve18EUZw3AAJwBVoSkwl4sd/pjspMCURK2knVz58N8ffFk6eTxnp7o8jlyI7QLcbfY4nlcwZWMCDyOEPXzf8AXHRqABor1C/j/NYro5yZkSKZOyCALG+29iMM5K8EIQdZCMrOUyQAABck2/rjDWnIRjb6E+gunhdSqVDeYG9r7e4Z/TF1OoREbWF/Hh7eOMKx0kj2pXve6DItZ7b/AG+2Aq2uWgxpAkH82wKLZuhwkd7prFtHM3JMbEm/kDYhbWJI3wXDNRDBEhYG4IsQb3uj5Pr64WXBXTWbFmZjmFpjKMZ6pRJEvylI6jsb8eSbDFtOnohKM+2Ng4nVqNwSSmBLcq9iSNkbXJ1DSESCSTZgbI8kHZA7jYXwtp5eMqo0ykRLtF7jZy2Idzbj0xnl+xqi+5aK1KShK5LtIyQ073ibG24XF0FimeY+EdRiogadwR8Qgu8bqIO4ubeowwqUaUYoxjGUo2uDaNgoxOzugeT5wJW6eIx+VAkyIkACz+awURpuBfgecFoCYiOaqTIiT2VJaZaRpjp1EqI/LZ//AG+uH/wSTJAAbXHoRtyE/wBMC56qaACiJG4T0iAPLL3Ldg162h081pSjIyjpk2Lg2CJXhsg+QBzgdB+WQz2RH7XkHmz5LLVvW+F//wCPUpx1RNyVbywwuP1w5FC8u4yQj5DPzIAXK37ULH1OI0ekRj8u4Xb8wuwjHweP54Vuh430FP8A2qMYOUQdGobEWDDfL4F1fdW9ydD4hjKMTGMX3Mh/ugbcsjz7tj1Dp1WsoxkdG8gQjwOLHwrfXEMhlTT7SmWAiSzbkr0++EbopyV1zGPdEJ8skG/0I34a/TCnqOZQIMiSjbus+EV5uxxjRf8ASRswJ+GIsXv9Ta+KMx0kN6QTsiAi/X+eGSwJvpmU6ZlYy+ICSCBEhlD5kT6kDYBvBc+l0x3CJJCkQWAifHrt/LDfO9PNIagUVYC4IYK+9+NsAVOtAC8hJflIPd6Mbbf84R4Zo3ueUVzywmNJiaYSViyB9FAefbCfPdP+GDdi3KIPrH3wRW6nqJcu12AtbiwsvQHkYq+MDKOkfvMCW/p/V3g2PGMo5L+j9KrVe6ETpBRkflHPufJQOH9HoJp1ZUzKU/iUiQYod2nUFvYqVuUMWdPzogtwCL6FrAPGkvnke2GVOMZRgX2xiviHVrCJOgsssH3GKxaox6k5SZna1aobEXCF7e1ttv6OCcqJEES878P6Xw1FFRsNUSzA6TFg3/Nchk35XtgTXE1NOkaeTsj/ADPpi1KrMMpttxoCr5MxwLKGNMKCGlezfP8ARwszFNtRimrIF/Xe+NCkksiw1XdMz3UIbHAQOHXUsoRG49cJ9GM2pzZ6ujJOJEY7HojjsRLj7L5780jaLAK8/Z4LBE5UxIkRltEWfqfDP2wbksgArI7er83xVWoaq0YiIJlvId2kPm4MVsh5N3jTxWTyLTbaROvmI/IzMm+ndm/HJA5HnnBFKtKMAoyiNvlMSL84IpZcRmxDeN5kgSJDcb9w2SsRbbBmXysTJksdxCZCiQC/Htcn9cHdXJP2drAupZaZlIkoAPteorlHgbLB9EcAnVZDdNr25P0OJ1I0idBRsCQ7rd8EfN5Da3IB6eehUhaZANoyi3dxsN9nxzbEnK+Cy065A811vRIxiBIghlqIIN7pleffjBeZyqAkh8wI1gnSZWFub3RsDf2HpdLpRjaBqEECTJCNiEAB6Gx287Y9zP4kAOkKUgfQHxZ8vyQfvYOhkn1JdWyvxI6ZzjGPzAki6+7RdueBhB/3GEK0BIGSjpNtNwEd0SLK4aH0wdnaEakoyrfFLDhAuBCKIANyTuV6X5wRlMvGnImAugzMuIsEtSlKIANm7eMcl2ObXLCVUNR6YlagySJO72Q4LvziivQMphxCPLle9vPn0/0t6nnVAkP8rFwQAHa3BLaD+mKMp1CUoAiOuQI1XX183e55BtbHUdecCfrOqPaBYki1xYm3vvxd4s6A5AfEIPzCEPzHk7fKAGRzceMHVeow0mTESCVGVpEJ2TKfPv4xX/02ucDpMbsCOkSYDer9m/kYR10KxeKaG9Lp8fiGcYkHtaUQgQSBq3tc8W5bwFLqUYTMQ2DIJLUBsyC7x5Jt6YJqSXw6RqSnIAymZXY7i5HYy1GKsVa2K62WEp2hVpz/ACGcVHtR7grBo3JVy9yFkrGj4S6hmyYuSLtF2COwB/as2Im7wvzEPiqJkpiUiXHSSWokD1Ltv5SxPpPSjUlKVTVBaVp7RsVJ7yiIgb+Q/GDM/wBEpaT2gWIcpSaMYkkklHYX/e9hNrBVOxbRzR1SKIVpNbh7c+f0wdl81GpHceo9htfb2wBkeixlaciSkCDIEg8FEADc2xbWywsARKyQcSbJEBB72J2BbRxN30DjqTzZEQ3uEQdi92Odv54zdTokDKwK8ln/APU/y/3w9yshKQlfSRZnhgWsn6b++ChW4id2UQtPvsYv/THbpUMqTM/D8JQJBRVmXa/0+v0PjFcegGmw4F7A7xV14LB4wzzlSYb1EpRMSUGdrk+Pme7WKVrgAIiJIsGOHZkAuwO/3xSEnwxdRursGyGVI/vJBBAAWK9efH3XOCa2YkAzUlKKlGEAlElG/kb7jjnApoTXbIIEM+NSH1Frc2xbUja9QEAOzszwT9/BOKxwqM8suxkD2hwkdWwBki9jEHb9MVV60I7/AHO7KR1f1+mDukw1fD1VKZBcYxFpEFhIvkcE7b3xZnssRybNS8gBoH2H6YtCS4MepBrPKM7XrVxsTdlINb/T2tjpZ+MgFEahwvufHnBWYpyjHtjqB/Kf5HcHANXJw0MEkG42frtf3wZQfQaEoyWV8irM5rhv6YVyp4KqZcAAgm/HjEIUSWU1iag1g2waSwVRj6Y7BQohdxv48Y7DqDZ3tEa+jVjUtpJiyAC1P3s+FfyPGPBXo0ASIhaiFEK/7L8f74EyHWiZ6ZxlASBOoyv7vnYjyXgSUaxnr0HnSCAYLwGUdzxv9sBumZlHGWNM/XjMCnTIc/zMCI+VbtDdgf8ANOU6UrSqu7Iie1EvTuDunInc++M6OpVJVo6ggSrXfFn77DDGj1XVKUYiVoslbFgDymHa7SXOEtFtklyedVyhlUOmQuSwUJC+5Kd2SmDvuA8O+j5OUdIkhpACBKJSDv4kODhVkJGVYziNYiNg+3VdDVcIv9Hui/hXQkZQEUQju/JDHCtzzvjorB02U9eqzkImBATHqGN7NHyVb+GSzuSnTHxEwUCT7+ftjYTrau5g2/MQo33sQxuvL42AnVJCcJQhpuBaYTbtGMh3E39l9mccCKbsz+Sr1JQlfTG0ZTL0onkAORtsLle6fZnOinGl8Ma4Bd2402NyQTHg77BYBE41YRiAFTFqcfzFAE2SQDe5QF3iVGUtIjKJgPlAsoxV7EN7vc2ZL36KoE8/wVdZq6ABEfMN95EAlfNe/sCHymS+n11HQLbHUCgSUUJ7HuKtyfLwbDOJA7XDSuF42/rxiOcy2oagATEkHUyCtmDsLbhF+cM49hIzXDLpdOjL5rLyRYbpl/8AD84W1eqClKcQiCNMSnbwIhLYGx+2K/8ArqpIh8OBZBClI2Cdigt+Bb2eLT+Hqkpu0AkAG+1XPgfTde+JSReLJdNlUq1zIjSo7fm9DpBMhY22Af3Y0c9KHaUIkxZA17nkFGwYt6Yn0/pEaIErzmgC9iZSTvuGDaxtgmYHeJKQ0ne+kokApFEDVf35WFZRF+XENIFObiSXIHUTzuXd3+6FrSr5UkJDSjqe3y2cjcX5HIF8TyOUowkqYUn33Njst0PoDvj2pCHxShpkOxyRbAmUy1cHwxjrQ70pLIhy3SasZmpIoJAAlt/MbcocDYWOCIdNJnqlYnccoMWkHuC9uDgutW1iSMQWnq2dt2jYv1ZCs8eU87GRlTUoyA7lsdO5iRY+Sr/bAcUJYFVyoNhuuAWQWfJA8fW/OFWYkZkhgLZMeTt4vzhl1ka9NOOo6pXPGmIuy3c6UtzvthfCqfi/CjGTDuA+0doLBZivdfwWUOoIzBqlKtyRIAkHhrcP1fF3i2VDyUAQCCLEB2Q4R4/4YSygF4h+F4vurevjizwP8cGUgCGAZSQD4/gy+RfxhoxEnKyqrIGmYCFjyAyLe17/AM8Uw6ZrhIGQ1AbC2m1u0bsK/wDumtWQiiQmPrewsAEeER9LYjSzPzatUYoEzOyvdqyJFt7jD0TvsJo9L0zOuOtCysJcu9xbg4MpZudNmMdVM2GrtEWLiI22H1Aw0pmJBAXFxcPy0w90nx5wypBQEWSNtMkQEib+b/bxgpWF4M/GjP4citMpW1CQVrkFGxIG/OBstRKOrdnkH0/lhvmf7zVIBIkp2kRckD5mEOTZ84RZ3VIKmb3sCrA303uvXGhY5Mcluwv6Kczkg977/wBeMDmmYA4OyYmQPiXIa7Rb3l7Y6tRiWWicNV5CtRp7W7EVWhORKP647F2YEhIp/THYjNOz0YzdLgaZavpkAae0bm5CLkLyKF+B9sU9Yh/Zn+0uWZJ3tYCOzNvf6YJnKw0pS44e7K3wrqVISkWASL919uT4wkuKZHT824n0vOVBGK7AJBebvyWLA/fa9yMpn4KUSI0zJxMooE+do7FehDklwozHU5HTsw+P2iz/ACwb0rL6DLUiSPAPqmGsJBuTL6kVFWzQZHOzOmHwzGIZBEvNmwTYst+CBi/MVezchL3bKFwV/Gw+qnp9CpFypzPzCMYyEZBXO0lKMbMIhahvfDWdAzA12JV46yBtwBe/jxiybM0ooD6TEzOjX2wJt4++xuL+mK+q9KqVKkgJxIZkI6rxB508jfn+eJ0em6HLQY7m5V/Ldl7/AFsDi3MVSaYFORhMStqUdnq53udvG1rCQ0HksyfS4U/ljqlpLknvbylv+ixb/wBEDU1m5W5J7T+6bD8t/Kt4o6fXciJgagyCUTJDcR9gWnwMGQMZxBJZBB+Yom6Ol3+rIXq8Cw7HdsWZ/MmABlE6RIkkRQa9AmLC+Kx8aZgAAAxIgrd2ZNyrH+OGnXM4RAQBi5A+/bfjySN/98RozlTEJHkDukCDdCztKO1x4G+AdSXCLMpQlTEfmJdzqQBbsgfb6nDfp1My06osBM9w7QmgkyfF162wV0ehEuRHcbrgRLiwzckiV/TBXUs0onSQZaTpiJBvgAepttwfGJSlmjZpaON7+QDmuoU4zNOEYGULTiwNJJBj27zJ3t5Hm3s8zOcWJmlEd8YxhEGQiifmsGX43ieRiro2e+NSjUk6cqkjFIScgYxC1d2kykyAt7l3x5DMU4xJ/wCoEu4xg32hadwSTGPcTI3TDZeJybNCSOFEQEpCMRKT1SkdQ03MTpi2Ef0ubYhTmZwCN0CChbhgcG/uEL4ooZ+GsRqa3oCnBxBJBjcjhWuLFbHY+dLRV1SgSZRjFQBmAImQBtHUPmLN7GNjc45M6hdRysYkEkmCMgmyQG9cboJWdo+Ta+vlQQ0Jsdi3A2N/zA25dijvgmcjEwCkS2b+Lsp83T/MBgT4SEtEtJMou/JRCDsWSH6WG7rZjnHsUTqRjKVlaPH7ZJV+6Is2Q7jjBOXykiA5QY5AsAWQO4BIJ8j03wJlMkYSqSLkJOZZuyVpCQ2338gWxdPqEnGMXCcZRAiSbgxQEiQhG7JVkBxgbmrs6OkpJB8enxlBSB1ckMAI7B8BG69fDTHpojKWhnV+Y/Mu0onz3B2uhzsXHqdKetyDBD0wkdfarRIMX8ye0dP0vy1BSIqE6iphGIQkZao73RLJIae/J3HS008IVZuj2j+0m0xIIzGwugLkID/bCvr+Rj8EypVNQiBLSVKOky3jJN6mUSWpeMaet0+jKGqoewX3tEEBSOobrn1T8VjpNKVHRTRpTu7gkH3uyQN1ubM4ciouOTL/AIVzZekoy3DIFiPPlj+uNdTpk9hvqL8HtSRsjyx4OFuW6HToyj/ZkklMHZ88Nej/AIYvzFeUCdMZyV2FywCH8y4Cv5uMdFNA1GnkGzeWqGRtqiHIk/MSSbDew39FjP1OnOqr3LlujYmx8G/pfGsr5mRkk9Wm43iCDv8Ax3xRVoCIufr5v49l7/xrW4y24O0KpRAimWBf9ofTlDnC7J1Kc+0MkftFj32GGxN++IAG5Iu7vfYfYYW0YR+KdI5AQ3K9Bvh26ROK57kM7kTJFj7E/bZDHmGc6kY2lMP747FKQI62olQqHUXaIFrXW/8Ax/pguPRqcpggamGSDpjqVySPT1HleR8p0SlGAM++S1AvdXYA8Hzi2MJ/2kx2xhTKLQZskTv6243tiEl/sjSmr/8AN0WHo2XjMDTbyT43T9bX53xVmK1IG0IC7tuInbckbejdy3gCOZMzqqD5gRCIBFwPrZDf2xblKBqqcgQJDYBWI58C5Tvb1tJy7GhaXWTsZ5TNynGRkxdPgAkdkbXJ/jujhjSokxg17jYpcvm4/wBMLaZp0xEDTGIuItAm/cgyQ9z59L4Y5WbZO6P8j5Qtf/5fZk8k3ElWiBAglu2xLKKiALPxbhqyxiqmfIB03m9e72vZ7lDf0w6/EnXPhxABGpgr6Wv6Dx6YyEa5JfO/sD/thdSVOkadDTcluZoejOVSnUvIi85Enti7gM2tLe59sO/+90oAQnFr/wCoO7YLJD4dzzgf8NUx8HV8r8u63NgbNj6YlU6BTkpHVB8Ess7WWyuo4WVrgMdspPdgBrddhUqU3T7YzZckZCwVvlYtuTdY+gZjJ0qtNmAkJASGkwkYyS7TEegHI7SMfOqvQYmcoRMiYxLGndpSMrL6pBc4u6bnK1KUJiRINwQTAS/xOK1Gzu/Y3wviZW9OOO59BhUFWE5CJiogRmQBKwHACjsAQNx9MJsp02UJahTKUSS1EoAvWLk7kEbGVgAAnH4fzU68HaUfllLSaZ1AbGOxIimRbwboMoQCl3E6d2TIxKFkL7Ipc+2Imtq8ozvTshIwdSU/iG+nUzGkTOYiyOQNKQuF7Cf/AI+auYoG5pxMZXERDRI/EJlsS2IxCIQTxoMrnI6tRiBaI7ZOMiSnEK/HPixui6pGmS3vZoyZNgQbCW4V7nnHC0hN1DLxogofM9RkB3AkRUibnaQBH6vHUjq/tZREjTc5giOpiBHbEEKNkjzLbc4MrUdWkGUhGMpfJLTqJU7gtx0glLg3bwXSoQDkJE7CRKO3ne6v9fbASzgLF0sh8QA90NWlx7dUTEswJDBDABAJ5vcYoqUYQ7kIzQEZSvqMdhIy+idwMd1PrQGkotqBAViTFad4gAHutYcYKyFALSZiUiBL5gew2sEzFgdyRPhDFeSLrojPZzPVewFCSuJSUiyYgAEd3DXh+uGU4SGWZhJ3jJRK7QWSH523td2GGpUjcNMF3IJvzctk/XA2ZynZKEXFkyjIeQTIPYA6hAWv9DZdj6A3LqDCFOppNSTBB1JEskJSAIE9Y2aJaO+OytC0dYn/AGgkhNEhJCOu4sdQR/MTj3J9OERLtpGbsTue0vhgAEWuCiEHimjGVK05SPzTiAvhAGXyiKYItYkDuF0GGgsZBqVeCcsuYSOkkXDD0uPgGOwb38hEb4tGZkTaQ4WyHdI3IDRjZu62BBcIVNffIatQBAAZBICD9BZ7G+LqRcQZlag0B8seAbXPq9yFuGypMjK5E9BJvYqzHCYDuyDuXu+MAwEgJaiCb8WIJPtwiYjggXwVGqyIskE/m3IHLBsj+gIXOONeO4LuzYE3LuuPYcYsmZ5QAomNMys9RBJJCBKHPst+Me5ijE2MrdrYtIsK5sbcYvr0yYkiQD3L32bJGwFhwHt5oqZunLsZ+UahstRTG25LBY5PBwydLJGWm7wJerwOkSizDYxMtNx5s9JFik/O+AOpVxCEIUjpJACARLG4ZJB8l41tbLxMJRaMbSLdwNyTuBG3KSxkq34fVQHU9bKiNREU3bYefDGC+NwIVe2X9gcOnme5kxYiIBI9zjsF0pyBIhJRBsNK5PBuLvHYg2k6ZepvKa/PgXZLJ69UmIz5QBQPgqzC2xX8U04yEgBz7s8kbjF1OhpAjqOkC25v43/X1xPN0RKJhpBkfLsyrrjZrFpNVgzRTcs8CfMZkGO2zOoC9wB5swgsD5D4kAIxCB+Ulhsq63G59MP4dLjoPxANRJO/gjZWR39HiUcg76pXsArbMG3jba18Z6t2blNRjtoUwoSiSZSGok/tLcX1EbXHl+wOD6meMYIkXHaCSGi/QkW3PB98GUumQcVuGWyfJXgA344OI9W6Z8SCQZu5XST9dww3x7DraOxJ5MLn89KrUZIldvYGwHPCGDMjR7nYAkhPf+hxgqf4XkJGVtAu/ew9i+D/ALhrkcvKlEOLkTwPlB2JvyWPNhsMdF9WX1JqtsBj02loEjEsAkm42frsG/vtg+GXlIxkZdsQRKKBcrIaiCgESrn2ds5lMyZ1BoEtMZuUmGbyBYSMjcNbknh43XT+qjRETpmJkAYoMATPbADewKursnd47ehFosXSqQFPvIihIkeBswVudh9PoU4ClTh8Mmeq0RFFgar9qhtIIXGknm4vUvw6WDBFTj2EkRiRpkQENgCNvZ7sjKdeoynETClESluQjZuOx2A9o8tYnqSdUi2lppSbYzqZqrGNP4cbuRqQBEtKiSQSAOZRIIIH1ODIQMoKThOf+JmDMgDGVjIsfL7DgA90rN/FiZ6QJMi7iO1SFi0Gvv7Pzq/dSCUjKcAA0CTIBAmJu2iQPcWwqNVYtC05iVOU51JRFMLtkDKUgAY6oyiA2WL2knbUMe0OoCrmICFR6NQkERLVB3LAAT0s/tEFE4ZZjRGcZTMYGWqStHUohyPLDAbIAABwio9QjTqzraVExmLrVKIkJO28Sj81wIngoUWeCEvC8jDOapHSB/ZzMhI/KVKN0SPnZNrFIg+VvUclE0ZQpVfhVIAR7SJkNS0ziySZW5DKPOBsx+K6RlH4hQQ1RA+QInTriHKT0obAxbGMvR6rVNMgSlMxJEKkpESjAyKBJ/vAdyCQXsQRhW0gpbgnov4Xr1JQ1ZmAjEk6YyJmtSJDiAHJBknf6HWjokEJxkKdQXmRbYEoy4Gnt9vY4y/Ts9HLUqcTUID+JIxkWZtEEWIfi4KuLjD3NZ6O52kBMgFCUSp3IupAxIBK7rG6xBytlqL4dfAUa8I6J9vxARd8yhYxAB8q9vAY9OzAqDVDVKIBDbhqiz8yesi7JIIR3DxlOp1dYi6DlGWkQhVlTMdJBDpIa4hktqJ3QGAh0LREVqdatGVzpBECB4ZWo3IQPBa4spOjO0rybfNVkYaSBGW2qwJva2ztfAFHPaoyjMaJfNG1jFNxIKmQySrJHY4xmQzVY1IuoZiEkHUBWk7arjwGjxci2NicyJGLMYyXeSUGJCwRteUkf2Vc3bqSeOwri18RdDWZgClq/YJBcdJ5JRe6ZANvqfCpOBOrvtEzETIgmII2O8iCInhq5IxfWhrkAIkEMDgEAkuSCHFjsbcWNFEO4ZYNwk9zfkefY84LtsmqiqAaxNpCUonUCWQGCdKLbBsLfpfFlQGMJIuRJRmWbFABg7BC7XrgvNUokajZB822JuF9/XA9TLER7Xb6IeAV/wA7s8ukTk8AojI2AFyEWWjuENiLhlsHFXwoxAI06gFKQ7Xwfl2AIS4G+5xbXmROwBiGZKEgb7Bk3e2kD+LEJ6TLVpdgu0j1V+NgR4X1ZE3gorZmcSDL+zgeRdEkrWHcniQQjsrYtlkTUkT8qJD3Y9CL+CiV7pmJnHUVAq1wG7m22137arWLR5jr1SOY+DCnGJJiNUhKRSsCAUF6D7YLxbv1OUVPDR7menVqWmAEZgCx33J3EgwfvjsMI5EgDuIJ3SiH6AWx2K03lfUxS1Ip1S+QtIkbgMkFA2RCuVzuF7YIytFgG7Hnheot/p9MWSokGJNxJgJ29DySePOOyZAsQWy4m2kl2AFrC+weItUXj4snZ/LhxMiSObr9Pp9vbFf/AFpkAREkJcDfcIei++KOpZiSEIkxEmyjuCf/ANg/pbnZDHq4jT0d2s3MgQ3e1rkenpZYnLBfTi5dDQjOdsamnuX5pbRdgrEStvun5uVTrEiU5aQwwSUAe0jUdkCfA484zuQyUjSCB1vX6ggIAABojza4wN1qpUqmMYkiNweNnvsoku5C8AYVukUjp7pc4Ds9+KKYDA1WIBKZNrkbG7L9foEGY/E1WctQKALAQKu+d7/xPk4X1KBBiDbUGPJG23uCPOGGU6V5idLDPp4tygf99sIt0ja4aWmW/h7q/wAKfeDolLVJfMwJL+P64aZX8QGlVp/DJnESBEZHSOLHaLIGl7D0siqPQQQNIABF1vsizzYnwsJ+qdNFMwMpdm11e429eD4xzTQsZwm2bGf4lq041BmIx7gZQlAWlqIcfQHuDEmNYtscZfpXXDTkYoHVu7hBMC6uAWffbDTpPRI1JUQZ9kSTcRlEsyJA1DuB0+icucMj+EoRGqziC9lqZPdfthpXDUCdysLJtchi0xj0Tq0YwRIbcNTAMZFg230+RsAubMMjnZyoiU5wAAHbSkZECQYjrKDES3YxsyW8Jun9BnOvUlXUKUdcIQCOpExMpkWsBJRPJ2AAavq34VzMy4VTMB9utAD0ZurvyucKm1yUavgN65mKfxzOVaUogDUdUSYreIKAujC0UDNkkjGTzHXx8ScoU3qa1BJl8sr6gn9MfQfw3+BKdOEZZj+1rkatMzrEd+0RNtV2T529R/xT0OmTDTQiDBnVCIi4jcFK8TF32G3KpAnNbVbXJ89o06taQf5iz6/0xvj6F0TocKQE4qUiBckggA8Ate+/oWsOPw/0mjCnGdOAOoAsgPb73wfWy+oqwG73NjyxZs8+dlgNDLKRhc3+D4yleIkb6pGQikAiAB8t9g9xcAHE6cKuWiBCQnCBOjWIaogEkREvmH7vD8G+qnlYgdspg3DFwAuYhK3tgX/s4JRjGQJJJkAJI7OxaCD992ThdrOcjF0uvQiT8SmNRsZxgGVxsrbvfbBOTycc4ZT1S02UdSMx7FaYqyAXLJDOmj0SMiBpiYosabb6SuUf0W1sW5Kl8EHTCAjwyrCXygsnyQSyNW18B2nR1J5FPRqZpVjTjl/hwXzyJBBjcP8AxbGwK/TDsShI6vhuOqUBwwCAEDudTK+geAczp+EYwhMRumQRG0mpX8JnwOWodLkUI1AoaSIwIQv4kRqUYh6vUAXbZYeBZZWR9p7YgxYsNi/S45auT5uHbhQHFir2NwD5G4b4+2F2UkISMxJ0JMXElpLBQMjIizZG13fDGpEWJETp2QNtl8txYh8beb0i7JzjRROimQCdRAZJIsHbdL0AaJ2Zx0qTMZSF4sh2IkXweE9/LKvi6Wl8E/Xff2HN1+uB3rkYmnMAEDUSBEggshG6NjsfpvZGdojOswpXAYBHIX+HY/tfW3hfUzV9IcWFH9lgAiyvHuBYW1nti2vD4tOMqijDuJiyEmu6xBCBWxvu8AdRqwlEmBE95eFcxvzEgkjTfb0Iw6WaIzbSbPJ51hlLtlZ2+ZkHg7F8bcLC/peclECLAiTzZuzJKfHk7t4VT6juAX3b2dgthYFW+mGXSpaiJkCYfcCG0bsuy2/oDCS1FdIXY6t8DinWtYfft8ebkep/2HmOpEORlGJugGCYry8di2+uhk9mnm/qZbMdVkaYpwiWJMSiTuT58spk4YdOpKA3EjciRvqaZ8bbe318pdOiCDGDLFi7ocr+r4MrVYwBe5J8lWHH0/1xDLzZtwsJCzqeX1WuLXk7XZRG8Qudrb3um6RWjCcpy2BuTzba90T6YY5vqKhVkwSToANlqNildX3A2xlDmJRlcBxlqIJBLex/09cLe2Rp09Nzg0a2t+IBpmDIAoRII3iiUl3EsIFJXO7R5nq0xGQhFQkwBcgAAcl3b+6x5RqmUqkowDnqJLj2iUvrGA/r396HkPjSmJ2hCIlULAuQVfj/AJ2xN2ysIRhbPfw/+Hp1ZRqTB0C43DVwiL7/APPnQVcrqrCKloTCBj3gkggpFEb8vF/Qs1DM1pREhGlSjGpKaDOkgaQrRgySSGTYYcdaoQoSpy0ymahkRGRAA/MRIgg21WAZtclYGpLZG0clLVl4sCDp2ZIcYpwkkbNE3QB09r7rfKQ3hL1fr8hPTo0kMEECwN9t2SQS/GN1k+k/FoHU4S7ZW7rEhSRjdpWIBHtj5/1/oleGYqpyMFI3BkI2RRJJsjZoEPCqTlFMpGEVN2EH8TaIQ0RAkDEq6sRK12ASL+/jGqyn4ghm5iFISpynGWskCRQiUNLVRFJ7b2x83y0tVQSqkyBLkWST7nc/TGu/BUBPNxNMSEYRJnKRAEYkGG0fJkh4Z8HBS6D6kUso106Y+FESmJCFgSQBO6KBkdZhF+EwdsVwAojuOmJvpFm0HIkKIFtyNmMHZ8R+IdGnTYykmAWIoK1grh+MQ+DLuke2MCC5APR41OxteIuyvaUl4roZeWrDOjRABl8QAflIJ0ncFk2SB88EbDFlSrT+HGnFyBGkJSYCY7jdC5G4AfF7ulgGJiYRQJA3uDc/MP8AEQSy2dgMWwoRjIkRNhGIKEbPYPcP6bj0xXTSihdRuRV06gKEdNyGTHZ37khYc7f6DBJzcZbS4fCAtcgO/wBLfXEKcpGRjOOkflkTeW5IVjsPPnxdTm6UacgLGAkJere9/UX4RJ4xTklmKGlE3TZ8AeWWPsfb649NfS/zW253SX22wJPQBE0iDEbCJdiCCnuRfxviUq0QdJDMjYFvYjcn2V95bDjq6As9PUDFinFSvYC0S1e1t7f74UmWk66juu4gq6DMpBgdwDXOC83LSpbSJ0QAD1T7imUvzXNmSS3gfMZabEozOoAwQmC5Aa9MiRp1NXX5i8BoG5jDKwpxJjGXcCWhexPjwefCewwN1BmQEnG42jcxLjIjkJm3vvthb0+pVqTpiqEWZTi5IEDdG61CLLJ7wSdsX5rMVzVlGKIBAiLRgokK5Nze/sbLfm8BSzyHzzhhAxox7AEUxMSKZvuTcvSScTzMzo0mXdJm6GkG7k1qABiEBc7rAVDNaT30zFAkXdwNvBPhfsDk2uFQmTlKIjvcMo/4AGBe6KC34BWMiy8WD3KZIjXHVEF2EBcCQJvGTJILT4j6E4KpVPMr+tmb/dn+uMCRqGIciAZskfEiUQN2FshEBKxKd8JPxH1E0zT7hE6iXcfIB28bmV7rfziieGyTjcku4d1uoJQmFeIJV+4AMxt8xfkK/lYRUCDAmA0RZAYDJDRn5LMgBwPLwDm+vmrVAhKWxgFvpN/bdjVxbw8GRyoIiGYgIdu9tyZeSWftgxalK10Ia9whteLDM/lqdUKaEgAptE8ptl+D9MU5SlKCiAG7psg8sC4dwLXxDOVoCGjk2Qb5Z28+uKJTMoiUJj4sR3CITiPIAIt6effFJ12yZdNSay8DajmBdiIv+bT9dwefpjsD9N6pAQBKJI3H88diVt5Q+1LDKcvno6TJjaw5NxwvrhR1jPEAqRRuyCEZeSRb29cZKfUiJ6o9ysH/AKcYs6hnagiBUgYE94BBGoG2rg8Hm+JS1FWD04fpGnk8zXUHGxOo/MSRI/fcO/3wLCrEA78X8eqwHUqPk40HQalQ0Z06cQZTkU0yhEkALuOyv584ks2b5LZEsyFSdaAhCI9ZDYFsGSZJCBXpijPZAfE00JVKlM6YykRbVuiY2KF/9caPI5QU6bmdUtzD5blAPgEk8B2J32An1Sn8Vyl2xBlYafiTFwLDZnniIDxVxowx1bk9qGX4bkcrWU5CUDGUSUnCRi+5MLQfRY2GS6ZDSCSKoprTvYNSBiyW4tveRBYjf5pUz0qxkYOIIOqcihsZFy45O/jnDP8AD/4gllYwh8wkBMxltEnYWZsDfgE7b45qMsMZb1bPorjHSNMxKUiLx0iJN9gABEW7ue7dElNn8tThm6tQwiD8MaXGRiaktMbS/KTEoJ3bFkT6fV4SBJsYaahBDOm0rXRBJ/hyjhnKmKsYVIkFkIkMxDIkRpNguGbfRFgy1Yk6j+FqMqJnOlR+LC5lCnGIJiUQRC63BeoWBLGLI9QhAHRQpQlKIjKIgBqFrdoiQEeSd7A4n1rNCdCt2IwPdsXKI1GIYIIkIxBYIIJCNtSiEzOpqomJGmyDjEzJPwzKRuYko6bqQASvzVZBdukPKdEShCYlGEJRBkDKNrhx+ISiARpH19cHV6czSOky7e0jQJsgbXFlbhgxt6r+lQqUYaBprGEjK8tJ1yMlAD5YjtJDsNW7EsNcsDGRBtEgKJLumTYJW4t2jYDAVdBs9WUdIzsJ0tUAQGbSYkZA9zPJ1RT5HAZweal3vt6H/XYv+WFObpfENz8jlcRIO0UV3aWNVkCw2gBdlM9rbOxFyzYjUb8FlX5PpbqzR27BdqIkeIyFzfgAC/3K/jwq6vXq90NMUYH+0ZlczA5t4s9kTsMWZ6EzOFSBBkCYRAkY2fdIElFbu/i+xmYQsZOUeAQIgGK/LFAEGzLHGGXWhG6rJ5M1NNEAEgBGQIivBEZA8WLRZ2IahnJMyFTVOMoiJ0iMTuCBq2DIY+9gsRz2dO8ZWBR08Isg/teEFufIOAo05VRGQqxUTfybsiQEhdSA9d0LYNYyK228DmWT1Ai8TIskXuVdHeRs9TZ874SS6RVJXZ+1cjTdngIlMIiw9gguq/iekImnQMqsjKQ1XUQSSUYgMCLAAQ7i2GMBUPxFWpiRmzqANJognUG7s2Fvb17RLbdSGW9K4/2Pcnl6tIgGLiQQBEIuSCJVpAAKSVyiywZWytOM5GnFSmvzkQF/mAI0g3Paw/TC6lVnqE6tUwahpiQNRP7JmDE/tWkwWCfMKVLMCA+NKRuZOzjxvG1jFscEPfHR2rCYktzyw8EUwYkCJRDYjc6VAIXBW+2ogcIYHO9WnGWnURISZ0gx0SARjGLQXtxjRnOU5kQNSQqU5aouMogmN9JkLyPLKbW2+W/EE/jV6kmrrZGStqXDABXGGpVg5Xu8Z2X64RIGfeRIEmYZ8Dfb+vAx2a6ka1aUpFs39Eu0HxhZ/wBLIbna9vB8PDDJ0w4g/mje4VwwQeQt+WDgLtQ8qS3JjnJgD5Rvuh48r+eGdGouHbYeB/W2FuXoytZIIvf6XPHG+GVMEkhMXPHqt+U8aoNVg8XWVu2XZbLQ1mYFyOb8O4FmuP54vpZSJ1SsDIbAq99wCuQfGKoVtNkeFaxABO/p6eFxi2U+16RvfyR6f6Y5pM6LlXUppZGSTiLk3C39B7c48xDN5mLHcR9SP447A9leUw7+8bMJRoUyTpgfitxAJ0hf4dj9SsdncwKtIzqd1QSAL5t+vHphXDqMwSQw7WxZSydWbl53As/THnNqqPpfZtO2/wA7FWZzcZICAAA4ABJ8ki+Gv4fodxmOzSCQXawu3s9sAT6aYSRWz8/bzh/0yj2kkDTKJBYO/v7A3Hpho1li6zqFLgHzef11pmUiIO0WQwLO5KKF17emA+oV6UXGnEB23bDbP1/q2GnSenQqQlVk590gADKwiNzEXLN/6eA87+GqwlrhTIjIHT3dy0okgluQZMbprBbdUycNilzx8jzJAyAlKKpBkRa+LIbAhXp6h3P1+nHNy+J8apEEkqMN2RICyNgwQh9BfBeVjI5aMZCOmMT41Ak7tt7/AFK4WLshACjKpTjEnuhEzN0AHKK7Y9xETJ8c4WnY2+KV/ALrZiVOnGdSEacy5CnEyYiCIKQk0SNRJYRiQgSUw/D/AOM9X9ipouQ0WR3RE3ED/ET74zXTsjVqykxq0MESsBNyABKNw5SS4NsNvwl0mcZTq1YmN5QRUWTJyLSQ0gPa9tsNFJStIlNpQabFvUOvVZTqwLBlMmYb+UJWsdhdXMQfejoPVPhZmBmQRIgXiJgEkaSvQjcX98N+o9LkagnIuUydUkLrSI6R+U6RclvSd8Ks5MDSgD8PlC42bPqf1ft0pPqHTcHhI+hU/wARQc4BrVZBGAAAUrFI6vlBengPAdb8WxiNLlJAymUjPUCQgG3+12x2QGE+QydM04VKrciwAe0WO5B+rKuVxhB1WsYzpmMmCmAwDIbn1YI+2DuaEit8qNXH8R5ipEyjSiIEjTrlIE6SCylrHBBCv7jDoyjMa4C9rEab8GJlYyjcG90UY4w8M3Upx0k6YXTv7p+p49Rhj0EVJxJEiTGQZBTNiLCxX8vfAbUoge6Erax/003/AHWmRC2ioSYnXAgmQnFgkfmAZDJ2ZBuMLZVviSAJlIk6B3MSJbZTuQ7+dlcUU1UnOlVGxbZEVptLSPzApkbhuwOLIdKoxqQjTqkki/dGUhEixtbSZC7v4xPx9CtwatjY5ecaQEZgEAAG5AJkCXr1LUCrB3TLsD1bI6aVbSRGU6fYbjSCP7SG/aZiKsAWZAprA0oVqMu6UZzlCWsExle7BCGqWnUEDbzscLes0akoQlIiMjTjJCTJ1FgkfkOlm+4EffGmMlXBCSafK9TsiaRpwn8SMNMSCZSREmCtDd385PlDkER6pQpQkaVaNrl3LugLHYAgGxUuHjHV4HW5RsigOPqr4gYGSIAGopfpiGxLJozJGmodaysz/aRkSGhKETEhiwR/sxuopWF72uzfXIfL8WU4bmJBEkWUZFlJHdPcDbCWj06xQ+w9f04/2wFmqTnLtPaNvKZJ/wBsNF07EcYywO6nWdWnXESMe0Es23RVjxYrYN3xGmqspzmm77Df022dvbC6UJOMRbYkjwf6OCsvlwZmOqcYkplgIbl7H7Yqmk8kJRuPNAefmpSEXpsgD6BoD1x7kaUi5aR2308FeB9j4KxZ1HLxGmMd7u3Hphj0yQRBtp27n6O3DaPq8K03OmV3qOjuiSynWATGkI6Ge4yfB2QSBHbbyMMo5yNIS7om/aBHiQ2Tv4t/wLXymtgy2uCVb6C3C9VhTP405xEiZaRYpRtf8tmsV3bVkyKEdXjHc1nT85rAmYpgjTY9vqFY8rBE86gzaz+m32wspSiICMSe27Z33GDaROh7avA8cLxzviqdrJiktre0ic6+4/m8B7epx5gSvUi+fuR/A49wHC8sK1KWD5/075x7Ycx+Q/v/AMsdjsecuT6LW4K+qbR9h/DBEP8A04/cqfwx7jsV0/8AIz6vkh6jD8F/3B/eqf5MPvz/AE/lTx2OxrXHwX0PP1veP1f1FmZ/vIf/ANv+Q4rG1H/2/wDyqY7HYyR869PuX/w+JRkP7mX/ALlT/LDGhq7y/fof5I49x2NK4M+p5/l9RFU+Sf70/wDNhRnNx7n+Bx2OxDWNP6fka0P7ut7/APjUwkzf5P8A3I47HYXU8pf9N7xmm/FH/pMn7S/8cR/Bvz1P3Ifxljsdgafu16Cz80vV/Ua9Q+f6YT9J/vx7j/NLHuOxKXJ0A+n88vaX/wDkcL8ntP8AeH+U49x2NEeJeqJanlXp9xNnef65OBz8g/eh/COPcdg6nmG0vKvU0VL5P69cJ4/PmP8A2hjsdjo8ImvNL0Oyf92PeP8ADBcvkj+7/wCWPcdi0ePzuS1fP8fsC1//AFP/AMD/AAninp/97H9yP+WOOx2EfvPz9i69z8F9zQZT5z+5/wCOAqPy/wDzj/mOOx2KafP52MUv4+pPK/JU94f+WHsP7oex/hjsdgx5+Imtw/RCDN/NjsdjsXFjwf/Z">
            <a:extLst>
              <a:ext uri="{FF2B5EF4-FFF2-40B4-BE49-F238E27FC236}">
                <a16:creationId xmlns:a16="http://schemas.microsoft.com/office/drawing/2014/main" id="{E4A9A38C-3CB5-4F4C-B8DE-4E410C617BB6}"/>
              </a:ext>
            </a:extLst>
          </p:cNvPr>
          <p:cNvSpPr>
            <a:spLocks noChangeAspect="1" noChangeArrowheads="1"/>
          </p:cNvSpPr>
          <p:nvPr/>
        </p:nvSpPr>
        <p:spPr bwMode="auto">
          <a:xfrm>
            <a:off x="1700213"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s-MX" sz="2400">
              <a:solidFill>
                <a:srgbClr val="000000"/>
              </a:solidFill>
              <a:latin typeface="Arial" panose="020B0604020202020204" pitchFamily="34" charset="0"/>
            </a:endParaRPr>
          </a:p>
        </p:txBody>
      </p:sp>
      <p:sp>
        <p:nvSpPr>
          <p:cNvPr id="14341" name="AutoShape 14" descr="data:image/jpeg;base64,/9j/4AAQSkZJRgABAQAAAQABAAD/2wCEAAkGBhMSERQUExMWFRUWGBgXFxgYGBoYGhgYGBgYGCIbHBgYHiYfGBojGhoaHy8gIycpLCwsGB4xNTAqNSYrLCkBCQoKDgwOGg8PGiwkHyUsLCwsLCwvKSwsLC0pLCwsLCwvLCwvLC0sLCwsLCwvLCwvLDQsLCwsLCwvLCwsLCwsLP/AABEIAMEBBQMBIgACEQEDEQH/xAAbAAACAwEBAQAAAAAAAAAAAAAEBQIDBgABB//EAEEQAAIBAgUDAgQDBQcDBAIDAAERAgMhAAQSMUEFIlFhcRMygZEGQqFScrHB8CMzYrLR4fEUFcI0c4KSFqJTg7P/xAAaAQADAQEBAQAAAAAAAAAAAAABAgMEAAUG/8QALxEAAgIBAwIDBwQDAQAAAAAAAAECESEDEjFBUSIycRMzgZGxwfAEYdHxQlKhI//aAAwDAQACEQMRAD8AxQGO0km2LaNIyKGDo5KpC+krzxj2mrPBlqKOOpV/29Rubn/b+RP/ANTgP4WmRBwzgZSIG39fx3wJnoAzK/q3jEm64E05tumQAxKMcdCBG+2CMtQBlGxId1/L1w+86UqK40CQwCh6Yjpw6zGZnT0x0RvdgAWlYb82v7YoiqpJMNKN9/rf0t9DhVqX0Je0fIAcvIAEggHY4qMlhtWiRAdr0lA8EyLR+jH2wBSzLn8g3CC2/wBfrjt/QMZNq6IjJmW2GNLLiIsvDNy/riuvWlYSCjsSLef0GIxzcQLXR9vckn+r45zRGTnJEamXI/r6cY6nk5EoDFhzGogAHfe425t9cNc5nxl6MZCGqdQMO4jE2B97t+oGOertQYqcsCmpkjG8jEehJ/lgAwjIkKQLTdif6WDq8zOMTJCRAO3keDgWhQlrBQQLHj3t4/0xOUnIpp2uXkcdJlGkoyWtXJae7LF1a/rgut1KELSOo3CAXDZutn9BtfCfquWnUlAJFoWYRS29bf8AOPBljCEonT8eT3P5LBAkIGQ5eM7NEUmhjkOtGn2x0iBJcphke5YsNg/2i74MyX4vjPXSn/ZkAqXJkSbhoRT1XeE2Uy0YaoGS7TrYAj5QJ3KCZ8e+AZVoR1TjTE4kDV8QGWh8MmzF/r6Ym42y8HSpndQqyrVBRhUNSKHeWflCuf2fX1xGj+H9JJ1u3HFr8s4orTNOnExhKD9bSdwgACBd3ePcjm5xmqhMSbgSY35JYsj9cG6Gp7cMKNOcWC5sA7XYdit9yjiqvlKgIAjJDcep8jzhhQEigJEX+cJSHsSNXF/4YNqxCDZRuLgjx6IEjFoSa4MsnTFEOl1NL04oGXkSlfZfphpS6nAS7xbYyKZRIMRa+3FtsV5vP0ye0kO1wjb+v65tDXzTFlGSyhZOBG4/pP8AhisjBNWsD+uKDjUn3CmQx4sSIx4RhrHIHHhxI48wbGB6lF47F9se4j7SJTe0O+ldOaJ+2HgplaRYFtc/fcYW5aRVkDwyv1wHDM1TUOlhghngHE5SvB5FOcnJsaTnLX2iJiEC0LpsLkeP54qzND4sSIGNiyW77Xt/Da2I0+lElSmfVCw+uJjIkKMJkRDe4fkkHf0wtM7dFcMFOTIkIkREhsSyF4W++DqOVvGQFTXYj5EeWfA3svGKqfTCJuJIOzQVxvYv/XBuTydXVKQkJFISLtfke/vg0wOafUlVyINaJTiAnULJ/wDiPlZv5LZxT1YmECYIRDFkfqFskWfXF2XydSMpGZEiUBLlC1grYuhlhJMCSO2w2+xuvt6YDWKOi/ELspQhVpD4kmTK10WkooXJJPuvTFZ6AYntMvCJDD/d/jw8PqMCAoxEfew2aADQ/h91OPTzJGpJkeHEMbFt24/3vOzTVqkZqr00Ma5aj/8Ax3CHm3ynjzf0xCn0/UNVOBAJshb7jdXD9DjRV6NIBy7t2QQDZ7MvYG/P2xVlKkID+ypnV80ROUvy7h6T72Xg+MDfR3s20kj3JZEDuqRYPygFMhP1QsSfXAPVFWWqLAViSLE7RFkPPOO6pXrGWoiPyk6YzEfhkK+o9oiE3bc72OK6VacD3TAKBttpNt0wX54eJyk27ZWGmoJJEcxk4Pt3B2R3HAuAPtZ+mIyjHUQJgSiUQbInZo3F9vKwv6hnpUWIykSbnVdAj/ELg322thWOtyiLkS3I9/JJDIFwvBTDOJuUi0dFPhGgzcXT7QyjeR0xBCHB3tbgM4WUsjCBlMSMolqUrEDmQB+Y+o9PJwBU62ZEmTJIkFwH+yOEb38DBOSDp1SpScnAAXQZB57WUV+jGOVlHDaqOp1xCJkYCYO0TImwY8W9CNliI/ENRAwhTjCIHYiX3CWpcIgfYcgKmn0uvKLE0JJgtKx8LgbbYo/6arTkDIW31JhDyB6hX+tsDJWKh1LZZ6vOQkYyJk1bcW559zhnOcwjONtIerSTG/yhDZ8et3xOlnxUpkg8KQFkWFt7k8gF+MJa/Ve8g7AlGP8AEg8+y9sDAuZOkh5l+oKU5KM4gMmKO1x72PBftigfiuOpEKJBH1S+3+r4uNldEQJTAjGQ7ZECx32un/Xqv6vGIUoIwO62B/lzilsSOnFyphXUa8pHWLxN2bRdwgva3tgXK1pSkGWgh7YopzcNPcL9vjcsLDPo9ECQkhLQbg3B5u8NG27GnWnGmSFPHs44f1atOR1aBEkEJBG9vRqxW6wozNFEq44xsjLqzz1qXKgQ4pBNycEmOImOKl1IojJ4lpwPLsl6HHsqn6jEnqVgrt7Hk547FOrHmM+5FdpqqtURVrAve18EUZw3AAJwBVoSkwl4sd/pjspMCURK2knVz58N8ffFk6eTxnp7o8jlyI7QLcbfY4nlcwZWMCDyOEPXzf8AXHRqABor1C/j/NYro5yZkSKZOyCALG+29iMM5K8EIQdZCMrOUyQAABck2/rjDWnIRjb6E+gunhdSqVDeYG9r7e4Z/TF1OoREbWF/Hh7eOMKx0kj2pXve6DItZ7b/AG+2Aq2uWgxpAkH82wKLZuhwkd7prFtHM3JMbEm/kDYhbWJI3wXDNRDBEhYG4IsQb3uj5Pr64WXBXTWbFmZjmFpjKMZ6pRJEvylI6jsb8eSbDFtOnohKM+2Ng4nVqNwSSmBLcq9iSNkbXJ1DSESCSTZgbI8kHZA7jYXwtp5eMqo0ykRLtF7jZy2Idzbj0xnl+xqi+5aK1KShK5LtIyQ073ibG24XF0FimeY+EdRiogadwR8Qgu8bqIO4ubeowwqUaUYoxjGUo2uDaNgoxOzugeT5wJW6eIx+VAkyIkACz+awURpuBfgecFoCYiOaqTIiT2VJaZaRpjp1EqI/LZ//AG+uH/wSTJAAbXHoRtyE/wBMC56qaACiJG4T0iAPLL3Ldg162h081pSjIyjpk2Lg2CJXhsg+QBzgdB+WQz2RH7XkHmz5LLVvW+F//wCPUpx1RNyVbywwuP1w5FC8u4yQj5DPzIAXK37ULH1OI0ekRj8u4Xb8wuwjHweP54Vuh430FP8A2qMYOUQdGobEWDDfL4F1fdW9ydD4hjKMTGMX3Mh/ugbcsjz7tj1Dp1WsoxkdG8gQjwOLHwrfXEMhlTT7SmWAiSzbkr0++EbopyV1zGPdEJ8skG/0I34a/TCnqOZQIMiSjbus+EV5uxxjRf8ASRswJ+GIsXv9Ta+KMx0kN6QTsiAi/X+eGSwJvpmU6ZlYy+ICSCBEhlD5kT6kDYBvBc+l0x3CJJCkQWAifHrt/LDfO9PNIagUVYC4IYK+9+NsAVOtAC8hJflIPd6Mbbf84R4Zo3ueUVzywmNJiaYSViyB9FAefbCfPdP+GDdi3KIPrH3wRW6nqJcu12AtbiwsvQHkYq+MDKOkfvMCW/p/V3g2PGMo5L+j9KrVe6ETpBRkflHPufJQOH9HoJp1ZUzKU/iUiQYod2nUFvYqVuUMWdPzogtwCL6FrAPGkvnke2GVOMZRgX2xiviHVrCJOgsssH3GKxaox6k5SZna1aobEXCF7e1ttv6OCcqJEES878P6Xw1FFRsNUSzA6TFg3/Nchk35XtgTXE1NOkaeTsj/ADPpi1KrMMpttxoCr5MxwLKGNMKCGlezfP8ARwszFNtRimrIF/Xe+NCkksiw1XdMz3UIbHAQOHXUsoRG49cJ9GM2pzZ6ujJOJEY7HojjsRLj7L5780jaLAK8/Z4LBE5UxIkRltEWfqfDP2wbksgArI7er83xVWoaq0YiIJlvId2kPm4MVsh5N3jTxWTyLTbaROvmI/IzMm+ndm/HJA5HnnBFKtKMAoyiNvlMSL84IpZcRmxDeN5kgSJDcb9w2SsRbbBmXysTJksdxCZCiQC/Htcn9cHdXJP2drAupZaZlIkoAPteorlHgbLB9EcAnVZDdNr25P0OJ1I0idBRsCQ7rd8EfN5Da3IB6eehUhaZANoyi3dxsN9nxzbEnK+Cy065A811vRIxiBIghlqIIN7pleffjBeZyqAkh8wI1gnSZWFub3RsDf2HpdLpRjaBqEECTJCNiEAB6Gx287Y9zP4kAOkKUgfQHxZ8vyQfvYOhkn1JdWyvxI6ZzjGPzAki6+7RdueBhB/3GEK0BIGSjpNtNwEd0SLK4aH0wdnaEakoyrfFLDhAuBCKIANyTuV6X5wRlMvGnImAugzMuIsEtSlKIANm7eMcl2ObXLCVUNR6YlagySJO72Q4LvziivQMphxCPLle9vPn0/0t6nnVAkP8rFwQAHa3BLaD+mKMp1CUoAiOuQI1XX183e55BtbHUdecCfrOqPaBYki1xYm3vvxd4s6A5AfEIPzCEPzHk7fKAGRzceMHVeow0mTESCVGVpEJ2TKfPv4xX/02ucDpMbsCOkSYDer9m/kYR10KxeKaG9Lp8fiGcYkHtaUQgQSBq3tc8W5bwFLqUYTMQ2DIJLUBsyC7x5Jt6YJqSXw6RqSnIAymZXY7i5HYy1GKsVa2K62WEp2hVpz/ACGcVHtR7grBo3JVy9yFkrGj4S6hmyYuSLtF2COwB/as2Im7wvzEPiqJkpiUiXHSSWokD1Ltv5SxPpPSjUlKVTVBaVp7RsVJ7yiIgb+Q/GDM/wBEpaT2gWIcpSaMYkkklHYX/e9hNrBVOxbRzR1SKIVpNbh7c+f0wdl81GpHceo9htfb2wBkeixlaciSkCDIEg8FEADc2xbWywsARKyQcSbJEBB72J2BbRxN30DjqTzZEQ3uEQdi92Odv54zdTokDKwK8ln/APU/y/3w9yshKQlfSRZnhgWsn6b++ChW4id2UQtPvsYv/THbpUMqTM/D8JQJBRVmXa/0+v0PjFcegGmw4F7A7xV14LB4wzzlSYb1EpRMSUGdrk+Pme7WKVrgAIiJIsGOHZkAuwO/3xSEnwxdRursGyGVI/vJBBAAWK9efH3XOCa2YkAzUlKKlGEAlElG/kb7jjnApoTXbIIEM+NSH1Frc2xbUja9QEAOzszwT9/BOKxwqM8suxkD2hwkdWwBki9jEHb9MVV60I7/AHO7KR1f1+mDukw1fD1VKZBcYxFpEFhIvkcE7b3xZnssRybNS8gBoH2H6YtCS4MepBrPKM7XrVxsTdlINb/T2tjpZ+MgFEahwvufHnBWYpyjHtjqB/Kf5HcHANXJw0MEkG42frtf3wZQfQaEoyWV8irM5rhv6YVyp4KqZcAAgm/HjEIUSWU1iag1g2waSwVRj6Y7BQohdxv48Y7DqDZ3tEa+jVjUtpJiyAC1P3s+FfyPGPBXo0ASIhaiFEK/7L8f74EyHWiZ6ZxlASBOoyv7vnYjyXgSUaxnr0HnSCAYLwGUdzxv9sBumZlHGWNM/XjMCnTIc/zMCI+VbtDdgf8ANOU6UrSqu7Iie1EvTuDunInc++M6OpVJVo6ggSrXfFn77DDGj1XVKUYiVoslbFgDymHa7SXOEtFtklyedVyhlUOmQuSwUJC+5Kd2SmDvuA8O+j5OUdIkhpACBKJSDv4kODhVkJGVYziNYiNg+3VdDVcIv9Hui/hXQkZQEUQju/JDHCtzzvjorB02U9eqzkImBATHqGN7NHyVb+GSzuSnTHxEwUCT7+ftjYTrau5g2/MQo33sQxuvL42AnVJCcJQhpuBaYTbtGMh3E39l9mccCKbsz+Sr1JQlfTG0ZTL0onkAORtsLle6fZnOinGl8Ma4Bd2402NyQTHg77BYBE41YRiAFTFqcfzFAE2SQDe5QF3iVGUtIjKJgPlAsoxV7EN7vc2ZL36KoE8/wVdZq6ABEfMN95EAlfNe/sCHymS+n11HQLbHUCgSUUJ7HuKtyfLwbDOJA7XDSuF42/rxiOcy2oagATEkHUyCtmDsLbhF+cM49hIzXDLpdOjL5rLyRYbpl/8AD84W1eqClKcQiCNMSnbwIhLYGx+2K/8ArqpIh8OBZBClI2Cdigt+Bb2eLT+Hqkpu0AkAG+1XPgfTde+JSReLJdNlUq1zIjSo7fm9DpBMhY22Af3Y0c9KHaUIkxZA17nkFGwYt6Yn0/pEaIErzmgC9iZSTvuGDaxtgmYHeJKQ0ne+kokApFEDVf35WFZRF+XENIFObiSXIHUTzuXd3+6FrSr5UkJDSjqe3y2cjcX5HIF8TyOUowkqYUn33Njst0PoDvj2pCHxShpkOxyRbAmUy1cHwxjrQ70pLIhy3SasZmpIoJAAlt/MbcocDYWOCIdNJnqlYnccoMWkHuC9uDgutW1iSMQWnq2dt2jYv1ZCs8eU87GRlTUoyA7lsdO5iRY+Sr/bAcUJYFVyoNhuuAWQWfJA8fW/OFWYkZkhgLZMeTt4vzhl1ka9NOOo6pXPGmIuy3c6UtzvthfCqfi/CjGTDuA+0doLBZivdfwWUOoIzBqlKtyRIAkHhrcP1fF3i2VDyUAQCCLEB2Q4R4/4YSygF4h+F4vurevjizwP8cGUgCGAZSQD4/gy+RfxhoxEnKyqrIGmYCFjyAyLe17/AM8Uw6ZrhIGQ1AbC2m1u0bsK/wDumtWQiiQmPrewsAEeER9LYjSzPzatUYoEzOyvdqyJFt7jD0TvsJo9L0zOuOtCysJcu9xbg4MpZudNmMdVM2GrtEWLiI22H1Aw0pmJBAXFxcPy0w90nx5wypBQEWSNtMkQEib+b/bxgpWF4M/GjP4citMpW1CQVrkFGxIG/OBstRKOrdnkH0/lhvmf7zVIBIkp2kRckD5mEOTZ84RZ3VIKmb3sCrA303uvXGhY5Mcluwv6Kczkg977/wBeMDmmYA4OyYmQPiXIa7Rb3l7Y6tRiWWicNV5CtRp7W7EVWhORKP647F2YEhIp/THYjNOz0YzdLgaZavpkAae0bm5CLkLyKF+B9sU9Yh/Zn+0uWZJ3tYCOzNvf6YJnKw0pS44e7K3wrqVISkWASL919uT4wkuKZHT824n0vOVBGK7AJBebvyWLA/fa9yMpn4KUSI0zJxMooE+do7FehDklwozHU5HTsw+P2iz/ACwb0rL6DLUiSPAPqmGsJBuTL6kVFWzQZHOzOmHwzGIZBEvNmwTYst+CBi/MVezchL3bKFwV/Gw+qnp9CpFypzPzCMYyEZBXO0lKMbMIhahvfDWdAzA12JV46yBtwBe/jxiybM0ooD6TEzOjX2wJt4++xuL+mK+q9KqVKkgJxIZkI6rxB508jfn+eJ0em6HLQY7m5V/Ldl7/AFsDi3MVSaYFORhMStqUdnq53udvG1rCQ0HksyfS4U/ljqlpLknvbylv+ixb/wBEDU1m5W5J7T+6bD8t/Kt4o6fXciJgagyCUTJDcR9gWnwMGQMZxBJZBB+Yom6Ol3+rIXq8Cw7HdsWZ/MmABlE6RIkkRQa9AmLC+Kx8aZgAAAxIgrd2ZNyrH+OGnXM4RAQBi5A+/bfjySN/98RozlTEJHkDukCDdCztKO1x4G+AdSXCLMpQlTEfmJdzqQBbsgfb6nDfp1My06osBM9w7QmgkyfF162wV0ehEuRHcbrgRLiwzckiV/TBXUs0onSQZaTpiJBvgAepttwfGJSlmjZpaON7+QDmuoU4zNOEYGULTiwNJJBj27zJ3t5Hm3s8zOcWJmlEd8YxhEGQiifmsGX43ieRiro2e+NSjUk6cqkjFIScgYxC1d2kykyAt7l3x5DMU4xJ/wCoEu4xg32hadwSTGPcTI3TDZeJybNCSOFEQEpCMRKT1SkdQ03MTpi2Ef0ubYhTmZwCN0CChbhgcG/uEL4ooZ+GsRqa3oCnBxBJBjcjhWuLFbHY+dLRV1SgSZRjFQBmAImQBtHUPmLN7GNjc45M6hdRysYkEkmCMgmyQG9cboJWdo+Ta+vlQQ0Jsdi3A2N/zA25dijvgmcjEwCkS2b+Lsp83T/MBgT4SEtEtJMou/JRCDsWSH6WG7rZjnHsUTqRjKVlaPH7ZJV+6Is2Q7jjBOXykiA5QY5AsAWQO4BIJ8j03wJlMkYSqSLkJOZZuyVpCQ2338gWxdPqEnGMXCcZRAiSbgxQEiQhG7JVkBxgbmrs6OkpJB8enxlBSB1ckMAI7B8BG69fDTHpojKWhnV+Y/Mu0onz3B2uhzsXHqdKetyDBD0wkdfarRIMX8ye0dP0vy1BSIqE6iphGIQkZao73RLJIae/J3HS008IVZuj2j+0m0xIIzGwugLkID/bCvr+Rj8EypVNQiBLSVKOky3jJN6mUSWpeMaet0+jKGqoewX3tEEBSOobrn1T8VjpNKVHRTRpTu7gkH3uyQN1ubM4ciouOTL/AIVzZekoy3DIFiPPlj+uNdTpk9hvqL8HtSRsjyx4OFuW6HToyj/ZkklMHZ88Nej/AIYvzFeUCdMZyV2FywCH8y4Cv5uMdFNA1GnkGzeWqGRtqiHIk/MSSbDew39FjP1OnOqr3LlujYmx8G/pfGsr5mRkk9Wm43iCDv8Ax3xRVoCIufr5v49l7/xrW4y24O0KpRAimWBf9ofTlDnC7J1Kc+0MkftFj32GGxN++IAG5Iu7vfYfYYW0YR+KdI5AQ3K9Bvh26ROK57kM7kTJFj7E/bZDHmGc6kY2lMP747FKQI62olQqHUXaIFrXW/8Ax/pguPRqcpggamGSDpjqVySPT1HleR8p0SlGAM++S1AvdXYA8Hzi2MJ/2kx2xhTKLQZskTv6243tiEl/sjSmr/8AN0WHo2XjMDTbyT43T9bX53xVmK1IG0IC7tuInbckbejdy3gCOZMzqqD5gRCIBFwPrZDf2xblKBqqcgQJDYBWI58C5Tvb1tJy7GhaXWTsZ5TNynGRkxdPgAkdkbXJ/jujhjSokxg17jYpcvm4/wBMLaZp0xEDTGIuItAm/cgyQ9z59L4Y5WbZO6P8j5Qtf/5fZk8k3ElWiBAglu2xLKKiALPxbhqyxiqmfIB03m9e72vZ7lDf0w6/EnXPhxABGpgr6Wv6Dx6YyEa5JfO/sD/thdSVOkadDTcluZoejOVSnUvIi85Enti7gM2tLe59sO/+90oAQnFr/wCoO7YLJD4dzzgf8NUx8HV8r8u63NgbNj6YlU6BTkpHVB8Ess7WWyuo4WVrgMdspPdgBrddhUqU3T7YzZckZCwVvlYtuTdY+gZjJ0qtNmAkJASGkwkYyS7TEegHI7SMfOqvQYmcoRMiYxLGndpSMrL6pBc4u6bnK1KUJiRINwQTAS/xOK1Gzu/Y3wviZW9OOO59BhUFWE5CJiogRmQBKwHACjsAQNx9MJsp02UJahTKUSS1EoAvWLk7kEbGVgAAnH4fzU68HaUfllLSaZ1AbGOxIimRbwboMoQCl3E6d2TIxKFkL7Ipc+2Imtq8ozvTshIwdSU/iG+nUzGkTOYiyOQNKQuF7Cf/AI+auYoG5pxMZXERDRI/EJlsS2IxCIQTxoMrnI6tRiBaI7ZOMiSnEK/HPixui6pGmS3vZoyZNgQbCW4V7nnHC0hN1DLxogofM9RkB3AkRUibnaQBH6vHUjq/tZREjTc5giOpiBHbEEKNkjzLbc4MrUdWkGUhGMpfJLTqJU7gtx0glLg3bwXSoQDkJE7CRKO3ne6v9fbASzgLF0sh8QA90NWlx7dUTEswJDBDABAJ5vcYoqUYQ7kIzQEZSvqMdhIy+idwMd1PrQGkotqBAViTFad4gAHutYcYKyFALSZiUiBL5gew2sEzFgdyRPhDFeSLrojPZzPVewFCSuJSUiyYgAEd3DXh+uGU4SGWZhJ3jJRK7QWSH523td2GGpUjcNMF3IJvzctk/XA2ZynZKEXFkyjIeQTIPYA6hAWv9DZdj6A3LqDCFOppNSTBB1JEskJSAIE9Y2aJaO+OytC0dYn/AGgkhNEhJCOu4sdQR/MTj3J9OERLtpGbsTue0vhgAEWuCiEHimjGVK05SPzTiAvhAGXyiKYItYkDuF0GGgsZBqVeCcsuYSOkkXDD0uPgGOwb38hEb4tGZkTaQ4WyHdI3IDRjZu62BBcIVNffIatQBAAZBICD9BZ7G+LqRcQZlag0B8seAbXPq9yFuGypMjK5E9BJvYqzHCYDuyDuXu+MAwEgJaiCb8WIJPtwiYjggXwVGqyIskE/m3IHLBsj+gIXOONeO4LuzYE3LuuPYcYsmZ5QAomNMys9RBJJCBKHPst+Me5ijE2MrdrYtIsK5sbcYvr0yYkiQD3L32bJGwFhwHt5oqZunLsZ+UahstRTG25LBY5PBwydLJGWm7wJerwOkSizDYxMtNx5s9JFik/O+AOpVxCEIUjpJACARLG4ZJB8l41tbLxMJRaMbSLdwNyTuBG3KSxkq34fVQHU9bKiNREU3bYefDGC+NwIVe2X9gcOnme5kxYiIBI9zjsF0pyBIhJRBsNK5PBuLvHYg2k6ZepvKa/PgXZLJ69UmIz5QBQPgqzC2xX8U04yEgBz7s8kbjF1OhpAjqOkC25v43/X1xPN0RKJhpBkfLsyrrjZrFpNVgzRTcs8CfMZkGO2zOoC9wB5swgsD5D4kAIxCB+Ulhsq63G59MP4dLjoPxANRJO/gjZWR39HiUcg76pXsArbMG3jba18Z6t2blNRjtoUwoSiSZSGok/tLcX1EbXHl+wOD6meMYIkXHaCSGi/QkW3PB98GUumQcVuGWyfJXgA344OI9W6Z8SCQZu5XST9dww3x7DraOxJ5MLn89KrUZIldvYGwHPCGDMjR7nYAkhPf+hxgqf4XkJGVtAu/ew9i+D/ALhrkcvKlEOLkTwPlB2JvyWPNhsMdF9WX1JqtsBj02loEjEsAkm42frsG/vtg+GXlIxkZdsQRKKBcrIaiCgESrn2ds5lMyZ1BoEtMZuUmGbyBYSMjcNbknh43XT+qjRETpmJkAYoMATPbADewKursnd47ehFosXSqQFPvIihIkeBswVudh9PoU4ClTh8Mmeq0RFFgar9qhtIIXGknm4vUvw6WDBFTj2EkRiRpkQENgCNvZ7sjKdeoynETClESluQjZuOx2A9o8tYnqSdUi2lppSbYzqZqrGNP4cbuRqQBEtKiSQSAOZRIIIH1ODIQMoKThOf+JmDMgDGVjIsfL7DgA90rN/FiZ6QJMi7iO1SFi0Gvv7Pzq/dSCUjKcAA0CTIBAmJu2iQPcWwqNVYtC05iVOU51JRFMLtkDKUgAY6oyiA2WL2knbUMe0OoCrmICFR6NQkERLVB3LAAT0s/tEFE4ZZjRGcZTMYGWqStHUohyPLDAbIAABwio9QjTqzraVExmLrVKIkJO28Sj81wIngoUWeCEvC8jDOapHSB/ZzMhI/KVKN0SPnZNrFIg+VvUclE0ZQpVfhVIAR7SJkNS0ziySZW5DKPOBsx+K6RlH4hQQ1RA+QInTriHKT0obAxbGMvR6rVNMgSlMxJEKkpESjAyKBJ/vAdyCQXsQRhW0gpbgnov4Xr1JQ1ZmAjEk6YyJmtSJDiAHJBknf6HWjokEJxkKdQXmRbYEoy4Gnt9vY4y/Ts9HLUqcTUID+JIxkWZtEEWIfi4KuLjD3NZ6O52kBMgFCUSp3IupAxIBK7rG6xBytlqL4dfAUa8I6J9vxARd8yhYxAB8q9vAY9OzAqDVDVKIBDbhqiz8yesi7JIIR3DxlOp1dYi6DlGWkQhVlTMdJBDpIa4hktqJ3QGAh0LREVqdatGVzpBECB4ZWo3IQPBa4spOjO0rybfNVkYaSBGW2qwJva2ztfAFHPaoyjMaJfNG1jFNxIKmQySrJHY4xmQzVY1IuoZiEkHUBWk7arjwGjxci2NicyJGLMYyXeSUGJCwRteUkf2Vc3bqSeOwri18RdDWZgClq/YJBcdJ5JRe6ZANvqfCpOBOrvtEzETIgmII2O8iCInhq5IxfWhrkAIkEMDgEAkuSCHFjsbcWNFEO4ZYNwk9zfkefY84LtsmqiqAaxNpCUonUCWQGCdKLbBsLfpfFlQGMJIuRJRmWbFABg7BC7XrgvNUokajZB822JuF9/XA9TLER7Xb6IeAV/wA7s8ukTk8AojI2AFyEWWjuENiLhlsHFXwoxAI06gFKQ7Xwfl2AIS4G+5xbXmROwBiGZKEgb7Bk3e2kD+LEJ6TLVpdgu0j1V+NgR4X1ZE3gorZmcSDL+zgeRdEkrWHcniQQjsrYtlkTUkT8qJD3Y9CL+CiV7pmJnHUVAq1wG7m22137arWLR5jr1SOY+DCnGJJiNUhKRSsCAUF6D7YLxbv1OUVPDR7menVqWmAEZgCx33J3EgwfvjsMI5EgDuIJ3SiH6AWx2K03lfUxS1Ip1S+QtIkbgMkFA2RCuVzuF7YIytFgG7Hnheot/p9MWSokGJNxJgJ29DySePOOyZAsQWy4m2kl2AFrC+weItUXj4snZ/LhxMiSObr9Pp9vbFf/AFpkAREkJcDfcIei++KOpZiSEIkxEmyjuCf/ANg/pbnZDHq4jT0d2s3MgQ3e1rkenpZYnLBfTi5dDQjOdsamnuX5pbRdgrEStvun5uVTrEiU5aQwwSUAe0jUdkCfA484zuQyUjSCB1vX6ggIAABojza4wN1qpUqmMYkiNweNnvsoku5C8AYVukUjp7pc4Ds9+KKYDA1WIBKZNrkbG7L9foEGY/E1WctQKALAQKu+d7/xPk4X1KBBiDbUGPJG23uCPOGGU6V5idLDPp4tygf99sIt0ja4aWmW/h7q/wAKfeDolLVJfMwJL+P64aZX8QGlVp/DJnESBEZHSOLHaLIGl7D0siqPQQQNIABF1vsizzYnwsJ+qdNFMwMpdm11e429eD4xzTQsZwm2bGf4lq041BmIx7gZQlAWlqIcfQHuDEmNYtscZfpXXDTkYoHVu7hBMC6uAWffbDTpPRI1JUQZ9kSTcRlEsyJA1DuB0+icucMj+EoRGqziC9lqZPdfthpXDUCdysLJtchi0xj0Tq0YwRIbcNTAMZFg230+RsAubMMjnZyoiU5wAAHbSkZECQYjrKDES3YxsyW8Jun9BnOvUlXUKUdcIQCOpExMpkWsBJRPJ2AAavq34VzMy4VTMB9utAD0ZurvyucKm1yUavgN65mKfxzOVaUogDUdUSYreIKAujC0UDNkkjGTzHXx8ScoU3qa1BJl8sr6gn9MfQfw3+BKdOEZZj+1rkatMzrEd+0RNtV2T529R/xT0OmTDTQiDBnVCIi4jcFK8TF32G3KpAnNbVbXJ89o06taQf5iz6/0xvj6F0TocKQE4qUiBckggA8Ate+/oWsOPw/0mjCnGdOAOoAsgPb73wfWy+oqwG73NjyxZs8+dlgNDLKRhc3+D4yleIkb6pGQikAiAB8t9g9xcAHE6cKuWiBCQnCBOjWIaogEkREvmH7vD8G+qnlYgdspg3DFwAuYhK3tgX/s4JRjGQJJJkAJI7OxaCD992ThdrOcjF0uvQiT8SmNRsZxgGVxsrbvfbBOTycc4ZT1S02UdSMx7FaYqyAXLJDOmj0SMiBpiYosabb6SuUf0W1sW5Kl8EHTCAjwyrCXygsnyQSyNW18B2nR1J5FPRqZpVjTjl/hwXzyJBBjcP8AxbGwK/TDsShI6vhuOqUBwwCAEDudTK+geAczp+EYwhMRumQRG0mpX8JnwOWodLkUI1AoaSIwIQv4kRqUYh6vUAXbZYeBZZWR9p7YgxYsNi/S45auT5uHbhQHFir2NwD5G4b4+2F2UkISMxJ0JMXElpLBQMjIizZG13fDGpEWJETp2QNtl8txYh8beb0i7JzjRROimQCdRAZJIsHbdL0AaJ2Zx0qTMZSF4sh2IkXweE9/LKvi6Wl8E/Xff2HN1+uB3rkYmnMAEDUSBEggshG6NjsfpvZGdojOswpXAYBHIX+HY/tfW3hfUzV9IcWFH9lgAiyvHuBYW1nti2vD4tOMqijDuJiyEmu6xBCBWxvu8AdRqwlEmBE95eFcxvzEgkjTfb0Iw6WaIzbSbPJ51hlLtlZ2+ZkHg7F8bcLC/peclECLAiTzZuzJKfHk7t4VT6juAX3b2dgthYFW+mGXSpaiJkCYfcCG0bsuy2/oDCS1FdIXY6t8DinWtYfft8ebkep/2HmOpEORlGJugGCYry8di2+uhk9mnm/qZbMdVkaYpwiWJMSiTuT58spk4YdOpKA3EjciRvqaZ8bbe318pdOiCDGDLFi7ocr+r4MrVYwBe5J8lWHH0/1xDLzZtwsJCzqeX1WuLXk7XZRG8Qudrb3um6RWjCcpy2BuTzba90T6YY5vqKhVkwSToANlqNildX3A2xlDmJRlcBxlqIJBLex/09cLe2Rp09Nzg0a2t+IBpmDIAoRII3iiUl3EsIFJXO7R5nq0xGQhFQkwBcgAAcl3b+6x5RqmUqkowDnqJLj2iUvrGA/r396HkPjSmJ2hCIlULAuQVfj/AJ2xN2ysIRhbPfw/+Hp1ZRqTB0C43DVwiL7/APPnQVcrqrCKloTCBj3gkggpFEb8vF/Qs1DM1pREhGlSjGpKaDOkgaQrRgySSGTYYcdaoQoSpy0ymahkRGRAA/MRIgg21WAZtclYGpLZG0clLVl4sCDp2ZIcYpwkkbNE3QB09r7rfKQ3hL1fr8hPTo0kMEECwN9t2SQS/GN1k+k/FoHU4S7ZW7rEhSRjdpWIBHtj5/1/oleGYqpyMFI3BkI2RRJJsjZoEPCqTlFMpGEVN2EH8TaIQ0RAkDEq6sRK12ASL+/jGqyn4ghm5iFISpynGWskCRQiUNLVRFJ7b2x83y0tVQSqkyBLkWST7nc/TGu/BUBPNxNMSEYRJnKRAEYkGG0fJkh4Z8HBS6D6kUso106Y+FESmJCFgSQBO6KBkdZhF+EwdsVwAojuOmJvpFm0HIkKIFtyNmMHZ8R+IdGnTYykmAWIoK1grh+MQ+DLuke2MCC5APR41OxteIuyvaUl4roZeWrDOjRABl8QAflIJ0ncFk2SB88EbDFlSrT+HGnFyBGkJSYCY7jdC5G4AfF7ulgGJiYRQJA3uDc/MP8AEQSy2dgMWwoRjIkRNhGIKEbPYPcP6bj0xXTSihdRuRV06gKEdNyGTHZ37khYc7f6DBJzcZbS4fCAtcgO/wBLfXEKcpGRjOOkflkTeW5IVjsPPnxdTm6UacgLGAkJere9/UX4RJ4xTklmKGlE3TZ8AeWWPsfb649NfS/zW253SX22wJPQBE0iDEbCJdiCCnuRfxviUq0QdJDMjYFvYjcn2V95bDjq6As9PUDFinFSvYC0S1e1t7f74UmWk66juu4gq6DMpBgdwDXOC83LSpbSJ0QAD1T7imUvzXNmSS3gfMZabEozOoAwQmC5Aa9MiRp1NXX5i8BoG5jDKwpxJjGXcCWhexPjwefCewwN1BmQEnG42jcxLjIjkJm3vvthb0+pVqTpiqEWZTi5IEDdG61CLLJ7wSdsX5rMVzVlGKIBAiLRgokK5Nze/sbLfm8BSzyHzzhhAxox7AEUxMSKZvuTcvSScTzMzo0mXdJm6GkG7k1qABiEBc7rAVDNaT30zFAkXdwNvBPhfsDk2uFQmTlKIjvcMo/4AGBe6KC34BWMiy8WD3KZIjXHVEF2EBcCQJvGTJILT4j6E4KpVPMr+tmb/dn+uMCRqGIciAZskfEiUQN2FshEBKxKd8JPxH1E0zT7hE6iXcfIB28bmV7rfziieGyTjcku4d1uoJQmFeIJV+4AMxt8xfkK/lYRUCDAmA0RZAYDJDRn5LMgBwPLwDm+vmrVAhKWxgFvpN/bdjVxbw8GRyoIiGYgIdu9tyZeSWftgxalK10Ia9whteLDM/lqdUKaEgAptE8ptl+D9MU5SlKCiAG7psg8sC4dwLXxDOVoCGjk2Qb5Z28+uKJTMoiUJj4sR3CITiPIAIt6effFJ12yZdNSay8DajmBdiIv+bT9dwefpjsD9N6pAQBKJI3H88diVt5Q+1LDKcvno6TJjaw5NxwvrhR1jPEAqRRuyCEZeSRb29cZKfUiJ6o9ysH/AKcYs6hnagiBUgYE94BBGoG2rg8Hm+JS1FWD04fpGnk8zXUHGxOo/MSRI/fcO/3wLCrEA78X8eqwHUqPk40HQalQ0Z06cQZTkU0yhEkALuOyv584ks2b5LZEsyFSdaAhCI9ZDYFsGSZJCBXpijPZAfE00JVKlM6YykRbVuiY2KF/9caPI5QU6bmdUtzD5blAPgEk8B2J32An1Sn8Vyl2xBlYafiTFwLDZnniIDxVxowx1bk9qGX4bkcrWU5CUDGUSUnCRi+5MLQfRY2GS6ZDSCSKoprTvYNSBiyW4tveRBYjf5pUz0qxkYOIIOqcihsZFy45O/jnDP8AD/4gllYwh8wkBMxltEnYWZsDfgE7b45qMsMZb1bPorjHSNMxKUiLx0iJN9gABEW7ue7dElNn8tThm6tQwiD8MaXGRiaktMbS/KTEoJ3bFkT6fV4SBJsYaahBDOm0rXRBJ/hyjhnKmKsYVIkFkIkMxDIkRpNguGbfRFgy1Yk6j+FqMqJnOlR+LC5lCnGIJiUQRC63BeoWBLGLI9QhAHRQpQlKIjKIgBqFrdoiQEeSd7A4n1rNCdCt2IwPdsXKI1GIYIIkIxBYIIJCNtSiEzOpqomJGmyDjEzJPwzKRuYko6bqQASvzVZBdukPKdEShCYlGEJRBkDKNrhx+ISiARpH19cHV6czSOky7e0jQJsgbXFlbhgxt6r+lQqUYaBprGEjK8tJ1yMlAD5YjtJDsNW7EsNcsDGRBtEgKJLumTYJW4t2jYDAVdBs9WUdIzsJ0tUAQGbSYkZA9zPJ1RT5HAZweal3vt6H/XYv+WFObpfENz8jlcRIO0UV3aWNVkCw2gBdlM9rbOxFyzYjUb8FlX5PpbqzR27BdqIkeIyFzfgAC/3K/jwq6vXq90NMUYH+0ZlczA5t4s9kTsMWZ6EzOFSBBkCYRAkY2fdIElFbu/i+xmYQsZOUeAQIgGK/LFAEGzLHGGXWhG6rJ5M1NNEAEgBGQIivBEZA8WLRZ2IahnJMyFTVOMoiJ0iMTuCBq2DIY+9gsRz2dO8ZWBR08Isg/teEFufIOAo05VRGQqxUTfybsiQEhdSA9d0LYNYyK228DmWT1Ai8TIskXuVdHeRs9TZ874SS6RVJXZ+1cjTdngIlMIiw9gguq/iekImnQMqsjKQ1XUQSSUYgMCLAAQ7i2GMBUPxFWpiRmzqANJognUG7s2Fvb17RLbdSGW9K4/2Pcnl6tIgGLiQQBEIuSCJVpAAKSVyiywZWytOM5GnFSmvzkQF/mAI0g3Paw/TC6lVnqE6tUwahpiQNRP7JmDE/tWkwWCfMKVLMCA+NKRuZOzjxvG1jFscEPfHR2rCYktzyw8EUwYkCJRDYjc6VAIXBW+2ogcIYHO9WnGWnURISZ0gx0SARjGLQXtxjRnOU5kQNSQqU5aouMogmN9JkLyPLKbW2+W/EE/jV6kmrrZGStqXDABXGGpVg5Xu8Z2X64RIGfeRIEmYZ8Dfb+vAx2a6ka1aUpFs39Eu0HxhZ/wBLIbna9vB8PDDJ0w4g/mje4VwwQeQt+WDgLtQ8qS3JjnJgD5Rvuh48r+eGdGouHbYeB/W2FuXoytZIIvf6XPHG+GVMEkhMXPHqt+U8aoNVg8XWVu2XZbLQ1mYFyOb8O4FmuP54vpZSJ1SsDIbAq99wCuQfGKoVtNkeFaxABO/p6eFxi2U+16RvfyR6f6Y5pM6LlXUppZGSTiLk3C39B7c48xDN5mLHcR9SP447A9leUw7+8bMJRoUyTpgfitxAJ0hf4dj9SsdncwKtIzqd1QSAL5t+vHphXDqMwSQw7WxZSydWbl53As/THnNqqPpfZtO2/wA7FWZzcZICAAA4ABJ8ki+Gv4fodxmOzSCQXawu3s9sAT6aYSRWz8/bzh/0yj2kkDTKJBYO/v7A3Hpho1li6zqFLgHzef11pmUiIO0WQwLO5KKF17emA+oV6UXGnEB23bDbP1/q2GnSenQqQlVk590gADKwiNzEXLN/6eA87+GqwlrhTIjIHT3dy0okgluQZMbprBbdUycNilzx8jzJAyAlKKpBkRa+LIbAhXp6h3P1+nHNy+J8apEEkqMN2RICyNgwQh9BfBeVjI5aMZCOmMT41Ak7tt7/AFK4WLshACjKpTjEnuhEzN0AHKK7Y9xETJ8c4WnY2+KV/ALrZiVOnGdSEacy5CnEyYiCIKQk0SNRJYRiQgSUw/D/AOM9X9ipouQ0WR3RE3ED/ET74zXTsjVqykxq0MESsBNyABKNw5SS4NsNvwl0mcZTq1YmN5QRUWTJyLSQ0gPa9tsNFJStIlNpQabFvUOvVZTqwLBlMmYb+UJWsdhdXMQfejoPVPhZmBmQRIgXiJgEkaSvQjcX98N+o9LkagnIuUydUkLrSI6R+U6RclvSd8Ks5MDSgD8PlC42bPqf1ft0pPqHTcHhI+hU/wARQc4BrVZBGAAAUrFI6vlBengPAdb8WxiNLlJAymUjPUCQgG3+12x2QGE+QydM04VKrciwAe0WO5B+rKuVxhB1WsYzpmMmCmAwDIbn1YI+2DuaEit8qNXH8R5ipEyjSiIEjTrlIE6SCylrHBBCv7jDoyjMa4C9rEab8GJlYyjcG90UY4w8M3Upx0k6YXTv7p+p49Rhj0EVJxJEiTGQZBTNiLCxX8vfAbUoge6Erax/003/AHWmRC2ioSYnXAgmQnFgkfmAZDJ2ZBuMLZVviSAJlIk6B3MSJbZTuQ7+dlcUU1UnOlVGxbZEVptLSPzApkbhuwOLIdKoxqQjTqkki/dGUhEixtbSZC7v4xPx9CtwatjY5ecaQEZgEAAG5AJkCXr1LUCrB3TLsD1bI6aVbSRGU6fYbjSCP7SG/aZiKsAWZAprA0oVqMu6UZzlCWsExle7BCGqWnUEDbzscLes0akoQlIiMjTjJCTJ1FgkfkOlm+4EffGmMlXBCSafK9TsiaRpwn8SMNMSCZSREmCtDd385PlDkER6pQpQkaVaNrl3LugLHYAgGxUuHjHV4HW5RsigOPqr4gYGSIAGopfpiGxLJozJGmodaysz/aRkSGhKETEhiwR/sxuopWF72uzfXIfL8WU4bmJBEkWUZFlJHdPcDbCWj06xQ+w9f04/2wFmqTnLtPaNvKZJ/wBsNF07EcYywO6nWdWnXESMe0Es23RVjxYrYN3xGmqspzmm77Df022dvbC6UJOMRbYkjwf6OCsvlwZmOqcYkplgIbl7H7Yqmk8kJRuPNAefmpSEXpsgD6BoD1x7kaUi5aR2308FeB9j4KxZ1HLxGmMd7u3Hphj0yQRBtp27n6O3DaPq8K03OmV3qOjuiSynWATGkI6Ge4yfB2QSBHbbyMMo5yNIS7om/aBHiQ2Tv4t/wLXymtgy2uCVb6C3C9VhTP405xEiZaRYpRtf8tmsV3bVkyKEdXjHc1nT85rAmYpgjTY9vqFY8rBE86gzaz+m32wspSiICMSe27Z33GDaROh7avA8cLxzviqdrJiktre0ic6+4/m8B7epx5gSvUi+fuR/A49wHC8sK1KWD5/075x7Ycx+Q/v/AMsdjsecuT6LW4K+qbR9h/DBEP8A04/cqfwx7jsV0/8AIz6vkh6jD8F/3B/eqf5MPvz/AE/lTx2OxrXHwX0PP1veP1f1FmZ/vIf/ANv+Q4rG1H/2/wDyqY7HYyR869PuX/w+JRkP7mX/ALlT/LDGhq7y/fof5I49x2NK4M+p5/l9RFU+Sf70/wDNhRnNx7n+Bx2OxDWNP6fka0P7ut7/APjUwkzf5P8A3I47HYXU8pf9N7xmm/FH/pMn7S/8cR/Bvz1P3Ifxljsdgafu16Cz80vV/Ua9Q+f6YT9J/vx7j/NLHuOxKXJ0A+n88vaX/wDkcL8ntP8AeH+U49x2NEeJeqJanlXp9xNnef65OBz8g/eh/COPcdg6nmG0vKvU0VL5P69cJ4/PmP8A2hjsdjo8ImvNL0Oyf92PeP8ADBcvkj+7/wCWPcdi0ePzuS1fP8fsC1//AFP/AMD/AAninp/97H9yP+WOOx2EfvPz9i69z8F9zQZT5z+5/wCOAqPy/wDzj/mOOx2KafP52MUv4+pPK/JU94f+WHsP7oex/hjsdgx5+Imtw/RCDN/NjsdjsXFjwf/Z">
            <a:extLst>
              <a:ext uri="{FF2B5EF4-FFF2-40B4-BE49-F238E27FC236}">
                <a16:creationId xmlns:a16="http://schemas.microsoft.com/office/drawing/2014/main" id="{DD57666A-F696-49D1-A577-81BEF99E16CB}"/>
              </a:ext>
            </a:extLst>
          </p:cNvPr>
          <p:cNvSpPr>
            <a:spLocks noChangeAspect="1" noChangeArrowheads="1"/>
          </p:cNvSpPr>
          <p:nvPr/>
        </p:nvSpPr>
        <p:spPr bwMode="auto">
          <a:xfrm>
            <a:off x="1852613"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s-MX" sz="2400">
              <a:solidFill>
                <a:srgbClr val="000000"/>
              </a:solidFill>
              <a:latin typeface="Arial" panose="020B0604020202020204" pitchFamily="34" charset="0"/>
            </a:endParaRPr>
          </a:p>
        </p:txBody>
      </p:sp>
      <p:pic>
        <p:nvPicPr>
          <p:cNvPr id="14342" name="Picture 24" descr="http://curiosidades.batanga.com/sites/curiosidades.batanga.com/files/La-rapida-muerte-de-la-Gran-Barrera-de-Coral-4.jpg">
            <a:extLst>
              <a:ext uri="{FF2B5EF4-FFF2-40B4-BE49-F238E27FC236}">
                <a16:creationId xmlns:a16="http://schemas.microsoft.com/office/drawing/2014/main" id="{F244DB27-719B-40BC-A444-3120A8802B5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54731" y="1498543"/>
            <a:ext cx="2996515" cy="183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redondeado">
            <a:extLst>
              <a:ext uri="{FF2B5EF4-FFF2-40B4-BE49-F238E27FC236}">
                <a16:creationId xmlns:a16="http://schemas.microsoft.com/office/drawing/2014/main" id="{577681D4-1237-432A-8552-984212C1A7D7}"/>
              </a:ext>
            </a:extLst>
          </p:cNvPr>
          <p:cNvSpPr/>
          <p:nvPr/>
        </p:nvSpPr>
        <p:spPr>
          <a:xfrm>
            <a:off x="2782888" y="193676"/>
            <a:ext cx="6551612" cy="714375"/>
          </a:xfrm>
          <a:prstGeom prst="roundRect">
            <a:avLst/>
          </a:prstGeom>
          <a:solidFill>
            <a:srgbClr val="FFC000"/>
          </a:solidFill>
          <a:ln w="28575"/>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es-MX" dirty="0">
                <a:solidFill>
                  <a:schemeClr val="tx1"/>
                </a:solidFill>
              </a:rPr>
              <a:t>Reserva de Biosfera Archipiélago Islas Marías</a:t>
            </a:r>
          </a:p>
        </p:txBody>
      </p:sp>
      <p:sp>
        <p:nvSpPr>
          <p:cNvPr id="14344" name="2 Marcador de número de diapositiva">
            <a:extLst>
              <a:ext uri="{FF2B5EF4-FFF2-40B4-BE49-F238E27FC236}">
                <a16:creationId xmlns:a16="http://schemas.microsoft.com/office/drawing/2014/main" id="{57B63F54-ED6D-4B12-9496-5BC754A731F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a:spcBef>
                <a:spcPct val="0"/>
              </a:spcBef>
              <a:buClrTx/>
              <a:buSzTx/>
              <a:buFontTx/>
              <a:buNone/>
            </a:pPr>
            <a:fld id="{9F9AC089-E22B-42B4-B83F-EFD04F3BC990}" type="slidenum">
              <a:rPr lang="es-ES_tradnl" altLang="en-US" sz="1400" b="1">
                <a:solidFill>
                  <a:schemeClr val="tx1"/>
                </a:solidFill>
                <a:latin typeface="Times New Roman" panose="02020603050405020304" pitchFamily="18" charset="0"/>
                <a:cs typeface="Times New Roman" panose="02020603050405020304" pitchFamily="18" charset="0"/>
              </a:rPr>
              <a:pPr>
                <a:spcBef>
                  <a:spcPct val="0"/>
                </a:spcBef>
                <a:buClrTx/>
                <a:buSzTx/>
                <a:buFontTx/>
                <a:buNone/>
              </a:pPr>
              <a:t>9</a:t>
            </a:fld>
            <a:endParaRPr lang="es-ES_tradnl" altLang="en-US" sz="1400" b="1">
              <a:solidFill>
                <a:schemeClr val="tx1"/>
              </a:solidFill>
              <a:latin typeface="Times New Roman" panose="02020603050405020304" pitchFamily="18" charset="0"/>
              <a:cs typeface="Times New Roman" panose="02020603050405020304" pitchFamily="18" charset="0"/>
            </a:endParaRPr>
          </a:p>
        </p:txBody>
      </p:sp>
      <p:pic>
        <p:nvPicPr>
          <p:cNvPr id="14345" name="Picture 18" descr="C:\Users\Hp_Pavilion\Pictures\degradetion.jpg">
            <a:extLst>
              <a:ext uri="{FF2B5EF4-FFF2-40B4-BE49-F238E27FC236}">
                <a16:creationId xmlns:a16="http://schemas.microsoft.com/office/drawing/2014/main" id="{FA728E62-A697-4147-BCF4-35FCDB7363D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24789" y="4223958"/>
            <a:ext cx="2855565" cy="1652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12">
            <a:extLst>
              <a:ext uri="{FF2B5EF4-FFF2-40B4-BE49-F238E27FC236}">
                <a16:creationId xmlns:a16="http://schemas.microsoft.com/office/drawing/2014/main" id="{8B65637D-AFE6-43BD-8129-430E3A210E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7876" y="1776744"/>
            <a:ext cx="527853" cy="55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18">
            <a:extLst>
              <a:ext uri="{FF2B5EF4-FFF2-40B4-BE49-F238E27FC236}">
                <a16:creationId xmlns:a16="http://schemas.microsoft.com/office/drawing/2014/main" id="{ED252431-D0F4-4B32-9A14-0E43944B4DBC}"/>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633539" y="4148090"/>
            <a:ext cx="2855564" cy="172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8" name="AutoShape 18" descr="Resultado de imagen para PLAN DE MANEJO ISLAS MARIAS">
            <a:extLst>
              <a:ext uri="{FF2B5EF4-FFF2-40B4-BE49-F238E27FC236}">
                <a16:creationId xmlns:a16="http://schemas.microsoft.com/office/drawing/2014/main" id="{9AEE9AB2-4568-4F35-8CB3-012D749BBE3D}"/>
              </a:ext>
            </a:extLst>
          </p:cNvPr>
          <p:cNvSpPr>
            <a:spLocks noChangeAspect="1" noChangeArrowheads="1"/>
          </p:cNvSpPr>
          <p:nvPr/>
        </p:nvSpPr>
        <p:spPr bwMode="auto">
          <a:xfrm>
            <a:off x="2005013"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n-US" sz="2400">
              <a:solidFill>
                <a:schemeClr val="tx1"/>
              </a:solidFill>
              <a:latin typeface="Arial" panose="020B0604020202020204" pitchFamily="34" charset="0"/>
            </a:endParaRPr>
          </a:p>
        </p:txBody>
      </p:sp>
      <p:pic>
        <p:nvPicPr>
          <p:cNvPr id="14349" name="Picture 3" descr="C:\Users\Hp_Pavilion\Pictures\Pictures\monitoreo 21.jpg">
            <a:extLst>
              <a:ext uri="{FF2B5EF4-FFF2-40B4-BE49-F238E27FC236}">
                <a16:creationId xmlns:a16="http://schemas.microsoft.com/office/drawing/2014/main" id="{91944627-CD79-4B6A-9A75-A661F1E94D2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864474" y="1498542"/>
            <a:ext cx="2938808" cy="200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0" name="3 CuadroTexto">
            <a:extLst>
              <a:ext uri="{FF2B5EF4-FFF2-40B4-BE49-F238E27FC236}">
                <a16:creationId xmlns:a16="http://schemas.microsoft.com/office/drawing/2014/main" id="{F6E9D864-EDDF-4982-96F3-ED8AC720BE96}"/>
              </a:ext>
            </a:extLst>
          </p:cNvPr>
          <p:cNvSpPr txBox="1">
            <a:spLocks noChangeArrowheads="1"/>
          </p:cNvSpPr>
          <p:nvPr/>
        </p:nvSpPr>
        <p:spPr bwMode="auto">
          <a:xfrm>
            <a:off x="1682751" y="3376850"/>
            <a:ext cx="2742439" cy="656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s-MX" altLang="es-MX" sz="1800" dirty="0">
                <a:solidFill>
                  <a:schemeClr val="tx1"/>
                </a:solidFill>
                <a:latin typeface="Arial" panose="020B0604020202020204" pitchFamily="34" charset="0"/>
              </a:rPr>
              <a:t>Zona de conectividad  e Importancia ecológica</a:t>
            </a:r>
            <a:endParaRPr lang="en-US" altLang="es-MX" sz="1800" dirty="0">
              <a:solidFill>
                <a:schemeClr val="tx1"/>
              </a:solidFill>
              <a:latin typeface="Arial" panose="020B0604020202020204" pitchFamily="34" charset="0"/>
            </a:endParaRPr>
          </a:p>
        </p:txBody>
      </p:sp>
      <p:sp>
        <p:nvSpPr>
          <p:cNvPr id="14351" name="16 CuadroTexto">
            <a:extLst>
              <a:ext uri="{FF2B5EF4-FFF2-40B4-BE49-F238E27FC236}">
                <a16:creationId xmlns:a16="http://schemas.microsoft.com/office/drawing/2014/main" id="{23D7F955-8EDA-4EFA-945E-66194862530D}"/>
              </a:ext>
            </a:extLst>
          </p:cNvPr>
          <p:cNvSpPr txBox="1">
            <a:spLocks noChangeArrowheads="1"/>
          </p:cNvSpPr>
          <p:nvPr/>
        </p:nvSpPr>
        <p:spPr bwMode="auto">
          <a:xfrm>
            <a:off x="8024814" y="3556236"/>
            <a:ext cx="3160396" cy="656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s-MX" altLang="es-MX" sz="1800">
                <a:solidFill>
                  <a:schemeClr val="tx1"/>
                </a:solidFill>
                <a:latin typeface="Arial" panose="020B0604020202020204" pitchFamily="34" charset="0"/>
              </a:rPr>
              <a:t>Zonas prioritarias de conservación</a:t>
            </a:r>
            <a:endParaRPr lang="en-US" altLang="es-MX" sz="1800">
              <a:solidFill>
                <a:schemeClr val="tx1"/>
              </a:solidFill>
              <a:latin typeface="Arial" panose="020B0604020202020204" pitchFamily="34" charset="0"/>
            </a:endParaRPr>
          </a:p>
        </p:txBody>
      </p:sp>
      <p:sp>
        <p:nvSpPr>
          <p:cNvPr id="14352" name="17 CuadroTexto">
            <a:extLst>
              <a:ext uri="{FF2B5EF4-FFF2-40B4-BE49-F238E27FC236}">
                <a16:creationId xmlns:a16="http://schemas.microsoft.com/office/drawing/2014/main" id="{8EFE3D90-B80A-4C36-884C-C450B7B9907A}"/>
              </a:ext>
            </a:extLst>
          </p:cNvPr>
          <p:cNvSpPr txBox="1">
            <a:spLocks noChangeArrowheads="1"/>
          </p:cNvSpPr>
          <p:nvPr/>
        </p:nvSpPr>
        <p:spPr bwMode="auto">
          <a:xfrm>
            <a:off x="1633537" y="5937486"/>
            <a:ext cx="2705465" cy="656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s-MX" altLang="es-MX" sz="1800" dirty="0">
                <a:solidFill>
                  <a:schemeClr val="tx1"/>
                </a:solidFill>
                <a:latin typeface="Arial" panose="020B0604020202020204" pitchFamily="34" charset="0"/>
              </a:rPr>
              <a:t>Especies emblemáticas </a:t>
            </a:r>
          </a:p>
          <a:p>
            <a:pPr eaLnBrk="1" hangingPunct="1">
              <a:spcBef>
                <a:spcPct val="0"/>
              </a:spcBef>
              <a:buClrTx/>
              <a:buSzTx/>
              <a:buFontTx/>
              <a:buNone/>
            </a:pPr>
            <a:r>
              <a:rPr lang="es-MX" altLang="es-MX" sz="1800" dirty="0">
                <a:solidFill>
                  <a:schemeClr val="tx1"/>
                </a:solidFill>
                <a:latin typeface="Arial" panose="020B0604020202020204" pitchFamily="34" charset="0"/>
              </a:rPr>
              <a:t>y endémicas en peligro</a:t>
            </a:r>
            <a:endParaRPr lang="en-US" altLang="es-MX" sz="1800" dirty="0">
              <a:solidFill>
                <a:schemeClr val="tx1"/>
              </a:solidFill>
              <a:latin typeface="Arial" panose="020B0604020202020204" pitchFamily="34" charset="0"/>
            </a:endParaRPr>
          </a:p>
        </p:txBody>
      </p:sp>
      <p:sp>
        <p:nvSpPr>
          <p:cNvPr id="14353" name="18 CuadroTexto">
            <a:extLst>
              <a:ext uri="{FF2B5EF4-FFF2-40B4-BE49-F238E27FC236}">
                <a16:creationId xmlns:a16="http://schemas.microsoft.com/office/drawing/2014/main" id="{747986CD-3158-4549-BADF-89404762D1CA}"/>
              </a:ext>
            </a:extLst>
          </p:cNvPr>
          <p:cNvSpPr txBox="1">
            <a:spLocks noChangeArrowheads="1"/>
          </p:cNvSpPr>
          <p:nvPr/>
        </p:nvSpPr>
        <p:spPr bwMode="auto">
          <a:xfrm>
            <a:off x="7864474" y="5964475"/>
            <a:ext cx="2584901" cy="656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s-MX" altLang="es-MX" sz="1800" dirty="0">
                <a:solidFill>
                  <a:schemeClr val="tx1"/>
                </a:solidFill>
                <a:latin typeface="Arial" panose="020B0604020202020204" pitchFamily="34" charset="0"/>
              </a:rPr>
              <a:t>Amenazas y riesgos locales</a:t>
            </a:r>
            <a:endParaRPr lang="en-US" altLang="es-MX" sz="1800" dirty="0">
              <a:solidFill>
                <a:schemeClr val="tx1"/>
              </a:solidFill>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9">
            <a:extLst>
              <a:ext uri="{FF2B5EF4-FFF2-40B4-BE49-F238E27FC236}">
                <a16:creationId xmlns:a16="http://schemas.microsoft.com/office/drawing/2014/main" id="{3C23CFDA-59A1-40C6-BE7A-3326122DD32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83101" y="1559104"/>
            <a:ext cx="3349519" cy="4989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9" name="Picture 18">
            <a:extLst>
              <a:ext uri="{FF2B5EF4-FFF2-40B4-BE49-F238E27FC236}">
                <a16:creationId xmlns:a16="http://schemas.microsoft.com/office/drawing/2014/main" id="{CD0D1740-4C8C-4FCF-A76E-FFE5F5C94747}"/>
              </a:ext>
            </a:extLst>
          </p:cNvPr>
          <p:cNvSpPr>
            <a:spLocks noChangeAspect="1" noChangeArrowheads="1"/>
          </p:cNvSpPr>
          <p:nvPr/>
        </p:nvSpPr>
        <p:spPr bwMode="auto">
          <a:xfrm>
            <a:off x="1524000" y="141288"/>
            <a:ext cx="2554288"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s-MX" sz="2400">
              <a:solidFill>
                <a:srgbClr val="000000"/>
              </a:solidFill>
              <a:latin typeface="Arial" panose="020B0604020202020204" pitchFamily="34" charset="0"/>
            </a:endParaRPr>
          </a:p>
        </p:txBody>
      </p:sp>
      <p:sp>
        <p:nvSpPr>
          <p:cNvPr id="14340" name="AutoShape 12" descr="data:image/jpeg;base64,/9j/4AAQSkZJRgABAQAAAQABAAD/2wCEAAkGBhMSERQUExMWFRUWGBgXFxgYGBoYGhgYGBgYGCIbHBgYHiYfGBojGhoaHy8gIycpLCwsGB4xNTAqNSYrLCkBCQoKDgwOGg8PGiwkHyUsLCwsLCwvKSwsLC0pLCwsLCwvLCwvLC0sLCwsLCwvLCwvLDQsLCwsLCwvLCwsLCwsLP/AABEIAMEBBQMBIgACEQEDEQH/xAAbAAACAwEBAQAAAAAAAAAAAAAEBQIDBgABB//EAEEQAAIBAgUDAgQDBQcDBAIDAAERAgMhAAQSMUEFIlFhcRMygZEGQqFScrHB8CMzYrLR4fEUFcI0c4KSFqJTg7P/xAAaAQADAQEBAQAAAAAAAAAAAAABAgMEAAUG/8QALxEAAgIBAwIDBwQDAQAAAAAAAAECESEDEjFBUSIycRMzgZGxwfAEYdHxQlKhI//aAAwDAQACEQMRAD8AxQGO0km2LaNIyKGDo5KpC+krzxj2mrPBlqKOOpV/29Rubn/b+RP/ANTgP4WmRBwzgZSIG39fx3wJnoAzK/q3jEm64E05tumQAxKMcdCBG+2CMtQBlGxId1/L1w+86UqK40CQwCh6Yjpw6zGZnT0x0RvdgAWlYb82v7YoiqpJMNKN9/rf0t9DhVqX0Je0fIAcvIAEggHY4qMlhtWiRAdr0lA8EyLR+jH2wBSzLn8g3CC2/wBfrjt/QMZNq6IjJmW2GNLLiIsvDNy/riuvWlYSCjsSLef0GIxzcQLXR9vckn+r45zRGTnJEamXI/r6cY6nk5EoDFhzGogAHfe425t9cNc5nxl6MZCGqdQMO4jE2B97t+oGOertQYqcsCmpkjG8jEehJ/lgAwjIkKQLTdif6WDq8zOMTJCRAO3keDgWhQlrBQQLHj3t4/0xOUnIpp2uXkcdJlGkoyWtXJae7LF1a/rgut1KELSOo3CAXDZutn9BtfCfquWnUlAJFoWYRS29bf8AOPBljCEonT8eT3P5LBAkIGQ5eM7NEUmhjkOtGn2x0iBJcphke5YsNg/2i74MyX4vjPXSn/ZkAqXJkSbhoRT1XeE2Uy0YaoGS7TrYAj5QJ3KCZ8e+AZVoR1TjTE4kDV8QGWh8MmzF/r6Ym42y8HSpndQqyrVBRhUNSKHeWflCuf2fX1xGj+H9JJ1u3HFr8s4orTNOnExhKD9bSdwgACBd3ePcjm5xmqhMSbgSY35JYsj9cG6Gp7cMKNOcWC5sA7XYdit9yjiqvlKgIAjJDcep8jzhhQEigJEX+cJSHsSNXF/4YNqxCDZRuLgjx6IEjFoSa4MsnTFEOl1NL04oGXkSlfZfphpS6nAS7xbYyKZRIMRa+3FtsV5vP0ye0kO1wjb+v65tDXzTFlGSyhZOBG4/pP8AhisjBNWsD+uKDjUn3CmQx4sSIx4RhrHIHHhxI48wbGB6lF47F9se4j7SJTe0O+ldOaJ+2HgplaRYFtc/fcYW5aRVkDwyv1wHDM1TUOlhghngHE5SvB5FOcnJsaTnLX2iJiEC0LpsLkeP54qzND4sSIGNiyW77Xt/Da2I0+lElSmfVCw+uJjIkKMJkRDe4fkkHf0wtM7dFcMFOTIkIkREhsSyF4W++DqOVvGQFTXYj5EeWfA3svGKqfTCJuJIOzQVxvYv/XBuTydXVKQkJFISLtfke/vg0wOafUlVyINaJTiAnULJ/wDiPlZv5LZxT1YmECYIRDFkfqFskWfXF2XydSMpGZEiUBLlC1grYuhlhJMCSO2w2+xuvt6YDWKOi/ELspQhVpD4kmTK10WkooXJJPuvTFZ6AYntMvCJDD/d/jw8PqMCAoxEfew2aADQ/h91OPTzJGpJkeHEMbFt24/3vOzTVqkZqr00Ma5aj/8Ax3CHm3ynjzf0xCn0/UNVOBAJshb7jdXD9DjRV6NIBy7t2QQDZ7MvYG/P2xVlKkID+ypnV80ROUvy7h6T72Xg+MDfR3s20kj3JZEDuqRYPygFMhP1QsSfXAPVFWWqLAViSLE7RFkPPOO6pXrGWoiPyk6YzEfhkK+o9oiE3bc72OK6VacD3TAKBttpNt0wX54eJyk27ZWGmoJJEcxk4Pt3B2R3HAuAPtZ+mIyjHUQJgSiUQbInZo3F9vKwv6hnpUWIykSbnVdAj/ELg322thWOtyiLkS3I9/JJDIFwvBTDOJuUi0dFPhGgzcXT7QyjeR0xBCHB3tbgM4WUsjCBlMSMolqUrEDmQB+Y+o9PJwBU62ZEmTJIkFwH+yOEb38DBOSDp1SpScnAAXQZB57WUV+jGOVlHDaqOp1xCJkYCYO0TImwY8W9CNliI/ENRAwhTjCIHYiX3CWpcIgfYcgKmn0uvKLE0JJgtKx8LgbbYo/6arTkDIW31JhDyB6hX+tsDJWKh1LZZ6vOQkYyJk1bcW559zhnOcwjONtIerSTG/yhDZ8et3xOlnxUpkg8KQFkWFt7k8gF+MJa/Ve8g7AlGP8AEg8+y9sDAuZOkh5l+oKU5KM4gMmKO1x72PBftigfiuOpEKJBH1S+3+r4uNldEQJTAjGQ7ZECx32un/Xqv6vGIUoIwO62B/lzilsSOnFyphXUa8pHWLxN2bRdwgva3tgXK1pSkGWgh7YopzcNPcL9vjcsLDPo9ECQkhLQbg3B5u8NG27GnWnGmSFPHs44f1atOR1aBEkEJBG9vRqxW6wozNFEq44xsjLqzz1qXKgQ4pBNycEmOImOKl1IojJ4lpwPLsl6HHsqn6jEnqVgrt7Hk547FOrHmM+5FdpqqtURVrAve18EUZw3AAJwBVoSkwl4sd/pjspMCURK2knVz58N8ffFk6eTxnp7o8jlyI7QLcbfY4nlcwZWMCDyOEPXzf8AXHRqABor1C/j/NYro5yZkSKZOyCALG+29iMM5K8EIQdZCMrOUyQAABck2/rjDWnIRjb6E+gunhdSqVDeYG9r7e4Z/TF1OoREbWF/Hh7eOMKx0kj2pXve6DItZ7b/AG+2Aq2uWgxpAkH82wKLZuhwkd7prFtHM3JMbEm/kDYhbWJI3wXDNRDBEhYG4IsQb3uj5Pr64WXBXTWbFmZjmFpjKMZ6pRJEvylI6jsb8eSbDFtOnohKM+2Ng4nVqNwSSmBLcq9iSNkbXJ1DSESCSTZgbI8kHZA7jYXwtp5eMqo0ykRLtF7jZy2Idzbj0xnl+xqi+5aK1KShK5LtIyQ073ibG24XF0FimeY+EdRiogadwR8Qgu8bqIO4ubeowwqUaUYoxjGUo2uDaNgoxOzugeT5wJW6eIx+VAkyIkACz+awURpuBfgecFoCYiOaqTIiT2VJaZaRpjp1EqI/LZ//AG+uH/wSTJAAbXHoRtyE/wBMC56qaACiJG4T0iAPLL3Ldg162h081pSjIyjpk2Lg2CJXhsg+QBzgdB+WQz2RH7XkHmz5LLVvW+F//wCPUpx1RNyVbywwuP1w5FC8u4yQj5DPzIAXK37ULH1OI0ekRj8u4Xb8wuwjHweP54Vuh430FP8A2qMYOUQdGobEWDDfL4F1fdW9ydD4hjKMTGMX3Mh/ugbcsjz7tj1Dp1WsoxkdG8gQjwOLHwrfXEMhlTT7SmWAiSzbkr0++EbopyV1zGPdEJ8skG/0I34a/TCnqOZQIMiSjbus+EV5uxxjRf8ASRswJ+GIsXv9Ta+KMx0kN6QTsiAi/X+eGSwJvpmU6ZlYy+ICSCBEhlD5kT6kDYBvBc+l0x3CJJCkQWAifHrt/LDfO9PNIagUVYC4IYK+9+NsAVOtAC8hJflIPd6Mbbf84R4Zo3ueUVzywmNJiaYSViyB9FAefbCfPdP+GDdi3KIPrH3wRW6nqJcu12AtbiwsvQHkYq+MDKOkfvMCW/p/V3g2PGMo5L+j9KrVe6ETpBRkflHPufJQOH9HoJp1ZUzKU/iUiQYod2nUFvYqVuUMWdPzogtwCL6FrAPGkvnke2GVOMZRgX2xiviHVrCJOgsssH3GKxaox6k5SZna1aobEXCF7e1ttv6OCcqJEES878P6Xw1FFRsNUSzA6TFg3/Nchk35XtgTXE1NOkaeTsj/ADPpi1KrMMpttxoCr5MxwLKGNMKCGlezfP8ARwszFNtRimrIF/Xe+NCkksiw1XdMz3UIbHAQOHXUsoRG49cJ9GM2pzZ6ujJOJEY7HojjsRLj7L5780jaLAK8/Z4LBE5UxIkRltEWfqfDP2wbksgArI7er83xVWoaq0YiIJlvId2kPm4MVsh5N3jTxWTyLTbaROvmI/IzMm+ndm/HJA5HnnBFKtKMAoyiNvlMSL84IpZcRmxDeN5kgSJDcb9w2SsRbbBmXysTJksdxCZCiQC/Htcn9cHdXJP2drAupZaZlIkoAPteorlHgbLB9EcAnVZDdNr25P0OJ1I0idBRsCQ7rd8EfN5Da3IB6eehUhaZANoyi3dxsN9nxzbEnK+Cy065A811vRIxiBIghlqIIN7pleffjBeZyqAkh8wI1gnSZWFub3RsDf2HpdLpRjaBqEECTJCNiEAB6Gx287Y9zP4kAOkKUgfQHxZ8vyQfvYOhkn1JdWyvxI6ZzjGPzAki6+7RdueBhB/3GEK0BIGSjpNtNwEd0SLK4aH0wdnaEakoyrfFLDhAuBCKIANyTuV6X5wRlMvGnImAugzMuIsEtSlKIANm7eMcl2ObXLCVUNR6YlagySJO72Q4LvziivQMphxCPLle9vPn0/0t6nnVAkP8rFwQAHa3BLaD+mKMp1CUoAiOuQI1XX183e55BtbHUdecCfrOqPaBYki1xYm3vvxd4s6A5AfEIPzCEPzHk7fKAGRzceMHVeow0mTESCVGVpEJ2TKfPv4xX/02ucDpMbsCOkSYDer9m/kYR10KxeKaG9Lp8fiGcYkHtaUQgQSBq3tc8W5bwFLqUYTMQ2DIJLUBsyC7x5Jt6YJqSXw6RqSnIAymZXY7i5HYy1GKsVa2K62WEp2hVpz/ACGcVHtR7grBo3JVy9yFkrGj4S6hmyYuSLtF2COwB/as2Im7wvzEPiqJkpiUiXHSSWokD1Ltv5SxPpPSjUlKVTVBaVp7RsVJ7yiIgb+Q/GDM/wBEpaT2gWIcpSaMYkkklHYX/e9hNrBVOxbRzR1SKIVpNbh7c+f0wdl81GpHceo9htfb2wBkeixlaciSkCDIEg8FEADc2xbWywsARKyQcSbJEBB72J2BbRxN30DjqTzZEQ3uEQdi92Odv54zdTokDKwK8ln/APU/y/3w9yshKQlfSRZnhgWsn6b++ChW4id2UQtPvsYv/THbpUMqTM/D8JQJBRVmXa/0+v0PjFcegGmw4F7A7xV14LB4wzzlSYb1EpRMSUGdrk+Pme7WKVrgAIiJIsGOHZkAuwO/3xSEnwxdRursGyGVI/vJBBAAWK9efH3XOCa2YkAzUlKKlGEAlElG/kb7jjnApoTXbIIEM+NSH1Frc2xbUja9QEAOzszwT9/BOKxwqM8suxkD2hwkdWwBki9jEHb9MVV60I7/AHO7KR1f1+mDukw1fD1VKZBcYxFpEFhIvkcE7b3xZnssRybNS8gBoH2H6YtCS4MepBrPKM7XrVxsTdlINb/T2tjpZ+MgFEahwvufHnBWYpyjHtjqB/Kf5HcHANXJw0MEkG42frtf3wZQfQaEoyWV8irM5rhv6YVyp4KqZcAAgm/HjEIUSWU1iag1g2waSwVRj6Y7BQohdxv48Y7DqDZ3tEa+jVjUtpJiyAC1P3s+FfyPGPBXo0ASIhaiFEK/7L8f74EyHWiZ6ZxlASBOoyv7vnYjyXgSUaxnr0HnSCAYLwGUdzxv9sBumZlHGWNM/XjMCnTIc/zMCI+VbtDdgf8ANOU6UrSqu7Iie1EvTuDunInc++M6OpVJVo6ggSrXfFn77DDGj1XVKUYiVoslbFgDymHa7SXOEtFtklyedVyhlUOmQuSwUJC+5Kd2SmDvuA8O+j5OUdIkhpACBKJSDv4kODhVkJGVYziNYiNg+3VdDVcIv9Hui/hXQkZQEUQju/JDHCtzzvjorB02U9eqzkImBATHqGN7NHyVb+GSzuSnTHxEwUCT7+ftjYTrau5g2/MQo33sQxuvL42AnVJCcJQhpuBaYTbtGMh3E39l9mccCKbsz+Sr1JQlfTG0ZTL0onkAORtsLle6fZnOinGl8Ma4Bd2402NyQTHg77BYBE41YRiAFTFqcfzFAE2SQDe5QF3iVGUtIjKJgPlAsoxV7EN7vc2ZL36KoE8/wVdZq6ABEfMN95EAlfNe/sCHymS+n11HQLbHUCgSUUJ7HuKtyfLwbDOJA7XDSuF42/rxiOcy2oagATEkHUyCtmDsLbhF+cM49hIzXDLpdOjL5rLyRYbpl/8AD84W1eqClKcQiCNMSnbwIhLYGx+2K/8ArqpIh8OBZBClI2Cdigt+Bb2eLT+Hqkpu0AkAG+1XPgfTde+JSReLJdNlUq1zIjSo7fm9DpBMhY22Af3Y0c9KHaUIkxZA17nkFGwYt6Yn0/pEaIErzmgC9iZSTvuGDaxtgmYHeJKQ0ne+kokApFEDVf35WFZRF+XENIFObiSXIHUTzuXd3+6FrSr5UkJDSjqe3y2cjcX5HIF8TyOUowkqYUn33Njst0PoDvj2pCHxShpkOxyRbAmUy1cHwxjrQ70pLIhy3SasZmpIoJAAlt/MbcocDYWOCIdNJnqlYnccoMWkHuC9uDgutW1iSMQWnq2dt2jYv1ZCs8eU87GRlTUoyA7lsdO5iRY+Sr/bAcUJYFVyoNhuuAWQWfJA8fW/OFWYkZkhgLZMeTt4vzhl1ka9NOOo6pXPGmIuy3c6UtzvthfCqfi/CjGTDuA+0doLBZivdfwWUOoIzBqlKtyRIAkHhrcP1fF3i2VDyUAQCCLEB2Q4R4/4YSygF4h+F4vurevjizwP8cGUgCGAZSQD4/gy+RfxhoxEnKyqrIGmYCFjyAyLe17/AM8Uw6ZrhIGQ1AbC2m1u0bsK/wDumtWQiiQmPrewsAEeER9LYjSzPzatUYoEzOyvdqyJFt7jD0TvsJo9L0zOuOtCysJcu9xbg4MpZudNmMdVM2GrtEWLiI22H1Aw0pmJBAXFxcPy0w90nx5wypBQEWSNtMkQEib+b/bxgpWF4M/GjP4citMpW1CQVrkFGxIG/OBstRKOrdnkH0/lhvmf7zVIBIkp2kRckD5mEOTZ84RZ3VIKmb3sCrA303uvXGhY5Mcluwv6Kczkg977/wBeMDmmYA4OyYmQPiXIa7Rb3l7Y6tRiWWicNV5CtRp7W7EVWhORKP647F2YEhIp/THYjNOz0YzdLgaZavpkAae0bm5CLkLyKF+B9sU9Yh/Zn+0uWZJ3tYCOzNvf6YJnKw0pS44e7K3wrqVISkWASL919uT4wkuKZHT824n0vOVBGK7AJBebvyWLA/fa9yMpn4KUSI0zJxMooE+do7FehDklwozHU5HTsw+P2iz/ACwb0rL6DLUiSPAPqmGsJBuTL6kVFWzQZHOzOmHwzGIZBEvNmwTYst+CBi/MVezchL3bKFwV/Gw+qnp9CpFypzPzCMYyEZBXO0lKMbMIhahvfDWdAzA12JV46yBtwBe/jxiybM0ooD6TEzOjX2wJt4++xuL+mK+q9KqVKkgJxIZkI6rxB508jfn+eJ0em6HLQY7m5V/Ldl7/AFsDi3MVSaYFORhMStqUdnq53udvG1rCQ0HksyfS4U/ljqlpLknvbylv+ixb/wBEDU1m5W5J7T+6bD8t/Kt4o6fXciJgagyCUTJDcR9gWnwMGQMZxBJZBB+Yom6Ol3+rIXq8Cw7HdsWZ/MmABlE6RIkkRQa9AmLC+Kx8aZgAAAxIgrd2ZNyrH+OGnXM4RAQBi5A+/bfjySN/98RozlTEJHkDukCDdCztKO1x4G+AdSXCLMpQlTEfmJdzqQBbsgfb6nDfp1My06osBM9w7QmgkyfF162wV0ehEuRHcbrgRLiwzckiV/TBXUs0onSQZaTpiJBvgAepttwfGJSlmjZpaON7+QDmuoU4zNOEYGULTiwNJJBj27zJ3t5Hm3s8zOcWJmlEd8YxhEGQiifmsGX43ieRiro2e+NSjUk6cqkjFIScgYxC1d2kykyAt7l3x5DMU4xJ/wCoEu4xg32hadwSTGPcTI3TDZeJybNCSOFEQEpCMRKT1SkdQ03MTpi2Ef0ubYhTmZwCN0CChbhgcG/uEL4ooZ+GsRqa3oCnBxBJBjcjhWuLFbHY+dLRV1SgSZRjFQBmAImQBtHUPmLN7GNjc45M6hdRysYkEkmCMgmyQG9cboJWdo+Ta+vlQQ0Jsdi3A2N/zA25dijvgmcjEwCkS2b+Lsp83T/MBgT4SEtEtJMou/JRCDsWSH6WG7rZjnHsUTqRjKVlaPH7ZJV+6Is2Q7jjBOXykiA5QY5AsAWQO4BIJ8j03wJlMkYSqSLkJOZZuyVpCQ2338gWxdPqEnGMXCcZRAiSbgxQEiQhG7JVkBxgbmrs6OkpJB8enxlBSB1ckMAI7B8BG69fDTHpojKWhnV+Y/Mu0onz3B2uhzsXHqdKetyDBD0wkdfarRIMX8ye0dP0vy1BSIqE6iphGIQkZao73RLJIae/J3HS008IVZuj2j+0m0xIIzGwugLkID/bCvr+Rj8EypVNQiBLSVKOky3jJN6mUSWpeMaet0+jKGqoewX3tEEBSOobrn1T8VjpNKVHRTRpTu7gkH3uyQN1ubM4ciouOTL/AIVzZekoy3DIFiPPlj+uNdTpk9hvqL8HtSRsjyx4OFuW6HToyj/ZkklMHZ88Nej/AIYvzFeUCdMZyV2FywCH8y4Cv5uMdFNA1GnkGzeWqGRtqiHIk/MSSbDew39FjP1OnOqr3LlujYmx8G/pfGsr5mRkk9Wm43iCDv8Ax3xRVoCIufr5v49l7/xrW4y24O0KpRAimWBf9ofTlDnC7J1Kc+0MkftFj32GGxN++IAG5Iu7vfYfYYW0YR+KdI5AQ3K9Bvh26ROK57kM7kTJFj7E/bZDHmGc6kY2lMP747FKQI62olQqHUXaIFrXW/8Ax/pguPRqcpggamGSDpjqVySPT1HleR8p0SlGAM++S1AvdXYA8Hzi2MJ/2kx2xhTKLQZskTv6243tiEl/sjSmr/8AN0WHo2XjMDTbyT43T9bX53xVmK1IG0IC7tuInbckbejdy3gCOZMzqqD5gRCIBFwPrZDf2xblKBqqcgQJDYBWI58C5Tvb1tJy7GhaXWTsZ5TNynGRkxdPgAkdkbXJ/jujhjSokxg17jYpcvm4/wBMLaZp0xEDTGIuItAm/cgyQ9z59L4Y5WbZO6P8j5Qtf/5fZk8k3ElWiBAglu2xLKKiALPxbhqyxiqmfIB03m9e72vZ7lDf0w6/EnXPhxABGpgr6Wv6Dx6YyEa5JfO/sD/thdSVOkadDTcluZoejOVSnUvIi85Enti7gM2tLe59sO/+90oAQnFr/wCoO7YLJD4dzzgf8NUx8HV8r8u63NgbNj6YlU6BTkpHVB8Ess7WWyuo4WVrgMdspPdgBrddhUqU3T7YzZckZCwVvlYtuTdY+gZjJ0qtNmAkJASGkwkYyS7TEegHI7SMfOqvQYmcoRMiYxLGndpSMrL6pBc4u6bnK1KUJiRINwQTAS/xOK1Gzu/Y3wviZW9OOO59BhUFWE5CJiogRmQBKwHACjsAQNx9MJsp02UJahTKUSS1EoAvWLk7kEbGVgAAnH4fzU68HaUfllLSaZ1AbGOxIimRbwboMoQCl3E6d2TIxKFkL7Ipc+2Imtq8ozvTshIwdSU/iG+nUzGkTOYiyOQNKQuF7Cf/AI+auYoG5pxMZXERDRI/EJlsS2IxCIQTxoMrnI6tRiBaI7ZOMiSnEK/HPixui6pGmS3vZoyZNgQbCW4V7nnHC0hN1DLxogofM9RkB3AkRUibnaQBH6vHUjq/tZREjTc5giOpiBHbEEKNkjzLbc4MrUdWkGUhGMpfJLTqJU7gtx0glLg3bwXSoQDkJE7CRKO3ne6v9fbASzgLF0sh8QA90NWlx7dUTEswJDBDABAJ5vcYoqUYQ7kIzQEZSvqMdhIy+idwMd1PrQGkotqBAViTFad4gAHutYcYKyFALSZiUiBL5gew2sEzFgdyRPhDFeSLrojPZzPVewFCSuJSUiyYgAEd3DXh+uGU4SGWZhJ3jJRK7QWSH523td2GGpUjcNMF3IJvzctk/XA2ZynZKEXFkyjIeQTIPYA6hAWv9DZdj6A3LqDCFOppNSTBB1JEskJSAIE9Y2aJaO+OytC0dYn/AGgkhNEhJCOu4sdQR/MTj3J9OERLtpGbsTue0vhgAEWuCiEHimjGVK05SPzTiAvhAGXyiKYItYkDuF0GGgsZBqVeCcsuYSOkkXDD0uPgGOwb38hEb4tGZkTaQ4WyHdI3IDRjZu62BBcIVNffIatQBAAZBICD9BZ7G+LqRcQZlag0B8seAbXPq9yFuGypMjK5E9BJvYqzHCYDuyDuXu+MAwEgJaiCb8WIJPtwiYjggXwVGqyIskE/m3IHLBsj+gIXOONeO4LuzYE3LuuPYcYsmZ5QAomNMys9RBJJCBKHPst+Me5ijE2MrdrYtIsK5sbcYvr0yYkiQD3L32bJGwFhwHt5oqZunLsZ+UahstRTG25LBY5PBwydLJGWm7wJerwOkSizDYxMtNx5s9JFik/O+AOpVxCEIUjpJACARLG4ZJB8l41tbLxMJRaMbSLdwNyTuBG3KSxkq34fVQHU9bKiNREU3bYefDGC+NwIVe2X9gcOnme5kxYiIBI9zjsF0pyBIhJRBsNK5PBuLvHYg2k6ZepvKa/PgXZLJ69UmIz5QBQPgqzC2xX8U04yEgBz7s8kbjF1OhpAjqOkC25v43/X1xPN0RKJhpBkfLsyrrjZrFpNVgzRTcs8CfMZkGO2zOoC9wB5swgsD5D4kAIxCB+Ulhsq63G59MP4dLjoPxANRJO/gjZWR39HiUcg76pXsArbMG3jba18Z6t2blNRjtoUwoSiSZSGok/tLcX1EbXHl+wOD6meMYIkXHaCSGi/QkW3PB98GUumQcVuGWyfJXgA344OI9W6Z8SCQZu5XST9dww3x7DraOxJ5MLn89KrUZIldvYGwHPCGDMjR7nYAkhPf+hxgqf4XkJGVtAu/ew9i+D/ALhrkcvKlEOLkTwPlB2JvyWPNhsMdF9WX1JqtsBj02loEjEsAkm42frsG/vtg+GXlIxkZdsQRKKBcrIaiCgESrn2ds5lMyZ1BoEtMZuUmGbyBYSMjcNbknh43XT+qjRETpmJkAYoMATPbADewKursnd47ehFosXSqQFPvIihIkeBswVudh9PoU4ClTh8Mmeq0RFFgar9qhtIIXGknm4vUvw6WDBFTj2EkRiRpkQENgCNvZ7sjKdeoynETClESluQjZuOx2A9o8tYnqSdUi2lppSbYzqZqrGNP4cbuRqQBEtKiSQSAOZRIIIH1ODIQMoKThOf+JmDMgDGVjIsfL7DgA90rN/FiZ6QJMi7iO1SFi0Gvv7Pzq/dSCUjKcAA0CTIBAmJu2iQPcWwqNVYtC05iVOU51JRFMLtkDKUgAY6oyiA2WL2knbUMe0OoCrmICFR6NQkERLVB3LAAT0s/tEFE4ZZjRGcZTMYGWqStHUohyPLDAbIAABwio9QjTqzraVExmLrVKIkJO28Sj81wIngoUWeCEvC8jDOapHSB/ZzMhI/KVKN0SPnZNrFIg+VvUclE0ZQpVfhVIAR7SJkNS0ziySZW5DKPOBsx+K6RlH4hQQ1RA+QInTriHKT0obAxbGMvR6rVNMgSlMxJEKkpESjAyKBJ/vAdyCQXsQRhW0gpbgnov4Xr1JQ1ZmAjEk6YyJmtSJDiAHJBknf6HWjokEJxkKdQXmRbYEoy4Gnt9vY4y/Ts9HLUqcTUID+JIxkWZtEEWIfi4KuLjD3NZ6O52kBMgFCUSp3IupAxIBK7rG6xBytlqL4dfAUa8I6J9vxARd8yhYxAB8q9vAY9OzAqDVDVKIBDbhqiz8yesi7JIIR3DxlOp1dYi6DlGWkQhVlTMdJBDpIa4hktqJ3QGAh0LREVqdatGVzpBECB4ZWo3IQPBa4spOjO0rybfNVkYaSBGW2qwJva2ztfAFHPaoyjMaJfNG1jFNxIKmQySrJHY4xmQzVY1IuoZiEkHUBWk7arjwGjxci2NicyJGLMYyXeSUGJCwRteUkf2Vc3bqSeOwri18RdDWZgClq/YJBcdJ5JRe6ZANvqfCpOBOrvtEzETIgmII2O8iCInhq5IxfWhrkAIkEMDgEAkuSCHFjsbcWNFEO4ZYNwk9zfkefY84LtsmqiqAaxNpCUonUCWQGCdKLbBsLfpfFlQGMJIuRJRmWbFABg7BC7XrgvNUokajZB822JuF9/XA9TLER7Xb6IeAV/wA7s8ukTk8AojI2AFyEWWjuENiLhlsHFXwoxAI06gFKQ7Xwfl2AIS4G+5xbXmROwBiGZKEgb7Bk3e2kD+LEJ6TLVpdgu0j1V+NgR4X1ZE3gorZmcSDL+zgeRdEkrWHcniQQjsrYtlkTUkT8qJD3Y9CL+CiV7pmJnHUVAq1wG7m22137arWLR5jr1SOY+DCnGJJiNUhKRSsCAUF6D7YLxbv1OUVPDR7menVqWmAEZgCx33J3EgwfvjsMI5EgDuIJ3SiH6AWx2K03lfUxS1Ip1S+QtIkbgMkFA2RCuVzuF7YIytFgG7Hnheot/p9MWSokGJNxJgJ29DySePOOyZAsQWy4m2kl2AFrC+weItUXj4snZ/LhxMiSObr9Pp9vbFf/AFpkAREkJcDfcIei++KOpZiSEIkxEmyjuCf/ANg/pbnZDHq4jT0d2s3MgQ3e1rkenpZYnLBfTi5dDQjOdsamnuX5pbRdgrEStvun5uVTrEiU5aQwwSUAe0jUdkCfA484zuQyUjSCB1vX6ggIAABojza4wN1qpUqmMYkiNweNnvsoku5C8AYVukUjp7pc4Ds9+KKYDA1WIBKZNrkbG7L9foEGY/E1WctQKALAQKu+d7/xPk4X1KBBiDbUGPJG23uCPOGGU6V5idLDPp4tygf99sIt0ja4aWmW/h7q/wAKfeDolLVJfMwJL+P64aZX8QGlVp/DJnESBEZHSOLHaLIGl7D0siqPQQQNIABF1vsizzYnwsJ+qdNFMwMpdm11e429eD4xzTQsZwm2bGf4lq041BmIx7gZQlAWlqIcfQHuDEmNYtscZfpXXDTkYoHVu7hBMC6uAWffbDTpPRI1JUQZ9kSTcRlEsyJA1DuB0+icucMj+EoRGqziC9lqZPdfthpXDUCdysLJtchi0xj0Tq0YwRIbcNTAMZFg230+RsAubMMjnZyoiU5wAAHbSkZECQYjrKDES3YxsyW8Jun9BnOvUlXUKUdcIQCOpExMpkWsBJRPJ2AAavq34VzMy4VTMB9utAD0ZurvyucKm1yUavgN65mKfxzOVaUogDUdUSYreIKAujC0UDNkkjGTzHXx8ScoU3qa1BJl8sr6gn9MfQfw3+BKdOEZZj+1rkatMzrEd+0RNtV2T529R/xT0OmTDTQiDBnVCIi4jcFK8TF32G3KpAnNbVbXJ89o06taQf5iz6/0xvj6F0TocKQE4qUiBckggA8Ate+/oWsOPw/0mjCnGdOAOoAsgPb73wfWy+oqwG73NjyxZs8+dlgNDLKRhc3+D4yleIkb6pGQikAiAB8t9g9xcAHE6cKuWiBCQnCBOjWIaogEkREvmH7vD8G+qnlYgdspg3DFwAuYhK3tgX/s4JRjGQJJJkAJI7OxaCD992ThdrOcjF0uvQiT8SmNRsZxgGVxsrbvfbBOTycc4ZT1S02UdSMx7FaYqyAXLJDOmj0SMiBpiYosabb6SuUf0W1sW5Kl8EHTCAjwyrCXygsnyQSyNW18B2nR1J5FPRqZpVjTjl/hwXzyJBBjcP8AxbGwK/TDsShI6vhuOqUBwwCAEDudTK+geAczp+EYwhMRumQRG0mpX8JnwOWodLkUI1AoaSIwIQv4kRqUYh6vUAXbZYeBZZWR9p7YgxYsNi/S45auT5uHbhQHFir2NwD5G4b4+2F2UkISMxJ0JMXElpLBQMjIizZG13fDGpEWJETp2QNtl8txYh8beb0i7JzjRROimQCdRAZJIsHbdL0AaJ2Zx0qTMZSF4sh2IkXweE9/LKvi6Wl8E/Xff2HN1+uB3rkYmnMAEDUSBEggshG6NjsfpvZGdojOswpXAYBHIX+HY/tfW3hfUzV9IcWFH9lgAiyvHuBYW1nti2vD4tOMqijDuJiyEmu6xBCBWxvu8AdRqwlEmBE95eFcxvzEgkjTfb0Iw6WaIzbSbPJ51hlLtlZ2+ZkHg7F8bcLC/peclECLAiTzZuzJKfHk7t4VT6juAX3b2dgthYFW+mGXSpaiJkCYfcCG0bsuy2/oDCS1FdIXY6t8DinWtYfft8ebkep/2HmOpEORlGJugGCYry8di2+uhk9mnm/qZbMdVkaYpwiWJMSiTuT58spk4YdOpKA3EjciRvqaZ8bbe318pdOiCDGDLFi7ocr+r4MrVYwBe5J8lWHH0/1xDLzZtwsJCzqeX1WuLXk7XZRG8Qudrb3um6RWjCcpy2BuTzba90T6YY5vqKhVkwSToANlqNildX3A2xlDmJRlcBxlqIJBLex/09cLe2Rp09Nzg0a2t+IBpmDIAoRII3iiUl3EsIFJXO7R5nq0xGQhFQkwBcgAAcl3b+6x5RqmUqkowDnqJLj2iUvrGA/r396HkPjSmJ2hCIlULAuQVfj/AJ2xN2ysIRhbPfw/+Hp1ZRqTB0C43DVwiL7/APPnQVcrqrCKloTCBj3gkggpFEb8vF/Qs1DM1pREhGlSjGpKaDOkgaQrRgySSGTYYcdaoQoSpy0ymahkRGRAA/MRIgg21WAZtclYGpLZG0clLVl4sCDp2ZIcYpwkkbNE3QB09r7rfKQ3hL1fr8hPTo0kMEECwN9t2SQS/GN1k+k/FoHU4S7ZW7rEhSRjdpWIBHtj5/1/oleGYqpyMFI3BkI2RRJJsjZoEPCqTlFMpGEVN2EH8TaIQ0RAkDEq6sRK12ASL+/jGqyn4ghm5iFISpynGWskCRQiUNLVRFJ7b2x83y0tVQSqkyBLkWST7nc/TGu/BUBPNxNMSEYRJnKRAEYkGG0fJkh4Z8HBS6D6kUso106Y+FESmJCFgSQBO6KBkdZhF+EwdsVwAojuOmJvpFm0HIkKIFtyNmMHZ8R+IdGnTYykmAWIoK1grh+MQ+DLuke2MCC5APR41OxteIuyvaUl4roZeWrDOjRABl8QAflIJ0ncFk2SB88EbDFlSrT+HGnFyBGkJSYCY7jdC5G4AfF7ulgGJiYRQJA3uDc/MP8AEQSy2dgMWwoRjIkRNhGIKEbPYPcP6bj0xXTSihdRuRV06gKEdNyGTHZ37khYc7f6DBJzcZbS4fCAtcgO/wBLfXEKcpGRjOOkflkTeW5IVjsPPnxdTm6UacgLGAkJere9/UX4RJ4xTklmKGlE3TZ8AeWWPsfb649NfS/zW253SX22wJPQBE0iDEbCJdiCCnuRfxviUq0QdJDMjYFvYjcn2V95bDjq6As9PUDFinFSvYC0S1e1t7f74UmWk66juu4gq6DMpBgdwDXOC83LSpbSJ0QAD1T7imUvzXNmSS3gfMZabEozOoAwQmC5Aa9MiRp1NXX5i8BoG5jDKwpxJjGXcCWhexPjwefCewwN1BmQEnG42jcxLjIjkJm3vvthb0+pVqTpiqEWZTi5IEDdG61CLLJ7wSdsX5rMVzVlGKIBAiLRgokK5Nze/sbLfm8BSzyHzzhhAxox7AEUxMSKZvuTcvSScTzMzo0mXdJm6GkG7k1qABiEBc7rAVDNaT30zFAkXdwNvBPhfsDk2uFQmTlKIjvcMo/4AGBe6KC34BWMiy8WD3KZIjXHVEF2EBcCQJvGTJILT4j6E4KpVPMr+tmb/dn+uMCRqGIciAZskfEiUQN2FshEBKxKd8JPxH1E0zT7hE6iXcfIB28bmV7rfziieGyTjcku4d1uoJQmFeIJV+4AMxt8xfkK/lYRUCDAmA0RZAYDJDRn5LMgBwPLwDm+vmrVAhKWxgFvpN/bdjVxbw8GRyoIiGYgIdu9tyZeSWftgxalK10Ia9whteLDM/lqdUKaEgAptE8ptl+D9MU5SlKCiAG7psg8sC4dwLXxDOVoCGjk2Qb5Z28+uKJTMoiUJj4sR3CITiPIAIt6effFJ12yZdNSay8DajmBdiIv+bT9dwefpjsD9N6pAQBKJI3H88diVt5Q+1LDKcvno6TJjaw5NxwvrhR1jPEAqRRuyCEZeSRb29cZKfUiJ6o9ysH/AKcYs6hnagiBUgYE94BBGoG2rg8Hm+JS1FWD04fpGnk8zXUHGxOo/MSRI/fcO/3wLCrEA78X8eqwHUqPk40HQalQ0Z06cQZTkU0yhEkALuOyv584ks2b5LZEsyFSdaAhCI9ZDYFsGSZJCBXpijPZAfE00JVKlM6YykRbVuiY2KF/9caPI5QU6bmdUtzD5blAPgEk8B2J32An1Sn8Vyl2xBlYafiTFwLDZnniIDxVxowx1bk9qGX4bkcrWU5CUDGUSUnCRi+5MLQfRY2GS6ZDSCSKoprTvYNSBiyW4tveRBYjf5pUz0qxkYOIIOqcihsZFy45O/jnDP8AD/4gllYwh8wkBMxltEnYWZsDfgE7b45qMsMZb1bPorjHSNMxKUiLx0iJN9gABEW7ue7dElNn8tThm6tQwiD8MaXGRiaktMbS/KTEoJ3bFkT6fV4SBJsYaahBDOm0rXRBJ/hyjhnKmKsYVIkFkIkMxDIkRpNguGbfRFgy1Yk6j+FqMqJnOlR+LC5lCnGIJiUQRC63BeoWBLGLI9QhAHRQpQlKIjKIgBqFrdoiQEeSd7A4n1rNCdCt2IwPdsXKI1GIYIIkIxBYIIJCNtSiEzOpqomJGmyDjEzJPwzKRuYko6bqQASvzVZBdukPKdEShCYlGEJRBkDKNrhx+ISiARpH19cHV6czSOky7e0jQJsgbXFlbhgxt6r+lQqUYaBprGEjK8tJ1yMlAD5YjtJDsNW7EsNcsDGRBtEgKJLumTYJW4t2jYDAVdBs9WUdIzsJ0tUAQGbSYkZA9zPJ1RT5HAZweal3vt6H/XYv+WFObpfENz8jlcRIO0UV3aWNVkCw2gBdlM9rbOxFyzYjUb8FlX5PpbqzR27BdqIkeIyFzfgAC/3K/jwq6vXq90NMUYH+0ZlczA5t4s9kTsMWZ6EzOFSBBkCYRAkY2fdIElFbu/i+xmYQsZOUeAQIgGK/LFAEGzLHGGXWhG6rJ5M1NNEAEgBGQIivBEZA8WLRZ2IahnJMyFTVOMoiJ0iMTuCBq2DIY+9gsRz2dO8ZWBR08Isg/teEFufIOAo05VRGQqxUTfybsiQEhdSA9d0LYNYyK228DmWT1Ai8TIskXuVdHeRs9TZ874SS6RVJXZ+1cjTdngIlMIiw9gguq/iekImnQMqsjKQ1XUQSSUYgMCLAAQ7i2GMBUPxFWpiRmzqANJognUG7s2Fvb17RLbdSGW9K4/2Pcnl6tIgGLiQQBEIuSCJVpAAKSVyiywZWytOM5GnFSmvzkQF/mAI0g3Paw/TC6lVnqE6tUwahpiQNRP7JmDE/tWkwWCfMKVLMCA+NKRuZOzjxvG1jFscEPfHR2rCYktzyw8EUwYkCJRDYjc6VAIXBW+2ogcIYHO9WnGWnURISZ0gx0SARjGLQXtxjRnOU5kQNSQqU5aouMogmN9JkLyPLKbW2+W/EE/jV6kmrrZGStqXDABXGGpVg5Xu8Z2X64RIGfeRIEmYZ8Dfb+vAx2a6ka1aUpFs39Eu0HxhZ/wBLIbna9vB8PDDJ0w4g/mje4VwwQeQt+WDgLtQ8qS3JjnJgD5Rvuh48r+eGdGouHbYeB/W2FuXoytZIIvf6XPHG+GVMEkhMXPHqt+U8aoNVg8XWVu2XZbLQ1mYFyOb8O4FmuP54vpZSJ1SsDIbAq99wCuQfGKoVtNkeFaxABO/p6eFxi2U+16RvfyR6f6Y5pM6LlXUppZGSTiLk3C39B7c48xDN5mLHcR9SP447A9leUw7+8bMJRoUyTpgfitxAJ0hf4dj9SsdncwKtIzqd1QSAL5t+vHphXDqMwSQw7WxZSydWbl53As/THnNqqPpfZtO2/wA7FWZzcZICAAA4ABJ8ki+Gv4fodxmOzSCQXawu3s9sAT6aYSRWz8/bzh/0yj2kkDTKJBYO/v7A3Hpho1li6zqFLgHzef11pmUiIO0WQwLO5KKF17emA+oV6UXGnEB23bDbP1/q2GnSenQqQlVk590gADKwiNzEXLN/6eA87+GqwlrhTIjIHT3dy0okgluQZMbprBbdUycNilzx8jzJAyAlKKpBkRa+LIbAhXp6h3P1+nHNy+J8apEEkqMN2RICyNgwQh9BfBeVjI5aMZCOmMT41Ak7tt7/AFK4WLshACjKpTjEnuhEzN0AHKK7Y9xETJ8c4WnY2+KV/ALrZiVOnGdSEacy5CnEyYiCIKQk0SNRJYRiQgSUw/D/AOM9X9ipouQ0WR3RE3ED/ET74zXTsjVqykxq0MESsBNyABKNw5SS4NsNvwl0mcZTq1YmN5QRUWTJyLSQ0gPa9tsNFJStIlNpQabFvUOvVZTqwLBlMmYb+UJWsdhdXMQfejoPVPhZmBmQRIgXiJgEkaSvQjcX98N+o9LkagnIuUydUkLrSI6R+U6RclvSd8Ks5MDSgD8PlC42bPqf1ft0pPqHTcHhI+hU/wARQc4BrVZBGAAAUrFI6vlBengPAdb8WxiNLlJAymUjPUCQgG3+12x2QGE+QydM04VKrciwAe0WO5B+rKuVxhB1WsYzpmMmCmAwDIbn1YI+2DuaEit8qNXH8R5ipEyjSiIEjTrlIE6SCylrHBBCv7jDoyjMa4C9rEab8GJlYyjcG90UY4w8M3Upx0k6YXTv7p+p49Rhj0EVJxJEiTGQZBTNiLCxX8vfAbUoge6Erax/003/AHWmRC2ioSYnXAgmQnFgkfmAZDJ2ZBuMLZVviSAJlIk6B3MSJbZTuQ7+dlcUU1UnOlVGxbZEVptLSPzApkbhuwOLIdKoxqQjTqkki/dGUhEixtbSZC7v4xPx9CtwatjY5ecaQEZgEAAG5AJkCXr1LUCrB3TLsD1bI6aVbSRGU6fYbjSCP7SG/aZiKsAWZAprA0oVqMu6UZzlCWsExle7BCGqWnUEDbzscLes0akoQlIiMjTjJCTJ1FgkfkOlm+4EffGmMlXBCSafK9TsiaRpwn8SMNMSCZSREmCtDd385PlDkER6pQpQkaVaNrl3LugLHYAgGxUuHjHV4HW5RsigOPqr4gYGSIAGopfpiGxLJozJGmodaysz/aRkSGhKETEhiwR/sxuopWF72uzfXIfL8WU4bmJBEkWUZFlJHdPcDbCWj06xQ+w9f04/2wFmqTnLtPaNvKZJ/wBsNF07EcYywO6nWdWnXESMe0Es23RVjxYrYN3xGmqspzmm77Df022dvbC6UJOMRbYkjwf6OCsvlwZmOqcYkplgIbl7H7Yqmk8kJRuPNAefmpSEXpsgD6BoD1x7kaUi5aR2308FeB9j4KxZ1HLxGmMd7u3Hphj0yQRBtp27n6O3DaPq8K03OmV3qOjuiSynWATGkI6Ge4yfB2QSBHbbyMMo5yNIS7om/aBHiQ2Tv4t/wLXymtgy2uCVb6C3C9VhTP405xEiZaRYpRtf8tmsV3bVkyKEdXjHc1nT85rAmYpgjTY9vqFY8rBE86gzaz+m32wspSiICMSe27Z33GDaROh7avA8cLxzviqdrJiktre0ic6+4/m8B7epx5gSvUi+fuR/A49wHC8sK1KWD5/075x7Ycx+Q/v/AMsdjsecuT6LW4K+qbR9h/DBEP8A04/cqfwx7jsV0/8AIz6vkh6jD8F/3B/eqf5MPvz/AE/lTx2OxrXHwX0PP1veP1f1FmZ/vIf/ANv+Q4rG1H/2/wDyqY7HYyR869PuX/w+JRkP7mX/ALlT/LDGhq7y/fof5I49x2NK4M+p5/l9RFU+Sf70/wDNhRnNx7n+Bx2OxDWNP6fka0P7ut7/APjUwkzf5P8A3I47HYXU8pf9N7xmm/FH/pMn7S/8cR/Bvz1P3Ifxljsdgafu16Cz80vV/Ua9Q+f6YT9J/vx7j/NLHuOxKXJ0A+n88vaX/wDkcL8ntP8AeH+U49x2NEeJeqJanlXp9xNnef65OBz8g/eh/COPcdg6nmG0vKvU0VL5P69cJ4/PmP8A2hjsdjo8ImvNL0Oyf92PeP8ADBcvkj+7/wCWPcdi0ePzuS1fP8fsC1//AFP/AMD/AAninp/97H9yP+WOOx2EfvPz9i69z8F9zQZT5z+5/wCOAqPy/wDzj/mOOx2KafP52MUv4+pPK/JU94f+WHsP7oex/hjsdgx5+Imtw/RCDN/NjsdjsXFjwf/Z">
            <a:extLst>
              <a:ext uri="{FF2B5EF4-FFF2-40B4-BE49-F238E27FC236}">
                <a16:creationId xmlns:a16="http://schemas.microsoft.com/office/drawing/2014/main" id="{E4A9A38C-3CB5-4F4C-B8DE-4E410C617BB6}"/>
              </a:ext>
            </a:extLst>
          </p:cNvPr>
          <p:cNvSpPr>
            <a:spLocks noChangeAspect="1" noChangeArrowheads="1"/>
          </p:cNvSpPr>
          <p:nvPr/>
        </p:nvSpPr>
        <p:spPr bwMode="auto">
          <a:xfrm>
            <a:off x="1700213"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s-MX" sz="2400">
              <a:solidFill>
                <a:srgbClr val="000000"/>
              </a:solidFill>
              <a:latin typeface="Arial" panose="020B0604020202020204" pitchFamily="34" charset="0"/>
            </a:endParaRPr>
          </a:p>
        </p:txBody>
      </p:sp>
      <p:sp>
        <p:nvSpPr>
          <p:cNvPr id="14341" name="AutoShape 14" descr="data:image/jpeg;base64,/9j/4AAQSkZJRgABAQAAAQABAAD/2wCEAAkGBhMSERQUExMWFRUWGBgXFxgYGBoYGhgYGBgYGCIbHBgYHiYfGBojGhoaHy8gIycpLCwsGB4xNTAqNSYrLCkBCQoKDgwOGg8PGiwkHyUsLCwsLCwvKSwsLC0pLCwsLCwvLCwvLC0sLCwsLCwvLCwvLDQsLCwsLCwvLCwsLCwsLP/AABEIAMEBBQMBIgACEQEDEQH/xAAbAAACAwEBAQAAAAAAAAAAAAAEBQIDBgABB//EAEEQAAIBAgUDAgQDBQcDBAIDAAERAgMhAAQSMUEFIlFhcRMygZEGQqFScrHB8CMzYrLR4fEUFcI0c4KSFqJTg7P/xAAaAQADAQEBAQAAAAAAAAAAAAABAgMEAAUG/8QALxEAAgIBAwIDBwQDAQAAAAAAAAECESEDEjFBUSIycRMzgZGxwfAEYdHxQlKhI//aAAwDAQACEQMRAD8AxQGO0km2LaNIyKGDo5KpC+krzxj2mrPBlqKOOpV/29Rubn/b+RP/ANTgP4WmRBwzgZSIG39fx3wJnoAzK/q3jEm64E05tumQAxKMcdCBG+2CMtQBlGxId1/L1w+86UqK40CQwCh6Yjpw6zGZnT0x0RvdgAWlYb82v7YoiqpJMNKN9/rf0t9DhVqX0Je0fIAcvIAEggHY4qMlhtWiRAdr0lA8EyLR+jH2wBSzLn8g3CC2/wBfrjt/QMZNq6IjJmW2GNLLiIsvDNy/riuvWlYSCjsSLef0GIxzcQLXR9vckn+r45zRGTnJEamXI/r6cY6nk5EoDFhzGogAHfe425t9cNc5nxl6MZCGqdQMO4jE2B97t+oGOertQYqcsCmpkjG8jEehJ/lgAwjIkKQLTdif6WDq8zOMTJCRAO3keDgWhQlrBQQLHj3t4/0xOUnIpp2uXkcdJlGkoyWtXJae7LF1a/rgut1KELSOo3CAXDZutn9BtfCfquWnUlAJFoWYRS29bf8AOPBljCEonT8eT3P5LBAkIGQ5eM7NEUmhjkOtGn2x0iBJcphke5YsNg/2i74MyX4vjPXSn/ZkAqXJkSbhoRT1XeE2Uy0YaoGS7TrYAj5QJ3KCZ8e+AZVoR1TjTE4kDV8QGWh8MmzF/r6Ym42y8HSpndQqyrVBRhUNSKHeWflCuf2fX1xGj+H9JJ1u3HFr8s4orTNOnExhKD9bSdwgACBd3ePcjm5xmqhMSbgSY35JYsj9cG6Gp7cMKNOcWC5sA7XYdit9yjiqvlKgIAjJDcep8jzhhQEigJEX+cJSHsSNXF/4YNqxCDZRuLgjx6IEjFoSa4MsnTFEOl1NL04oGXkSlfZfphpS6nAS7xbYyKZRIMRa+3FtsV5vP0ye0kO1wjb+v65tDXzTFlGSyhZOBG4/pP8AhisjBNWsD+uKDjUn3CmQx4sSIx4RhrHIHHhxI48wbGB6lF47F9se4j7SJTe0O+ldOaJ+2HgplaRYFtc/fcYW5aRVkDwyv1wHDM1TUOlhghngHE5SvB5FOcnJsaTnLX2iJiEC0LpsLkeP54qzND4sSIGNiyW77Xt/Da2I0+lElSmfVCw+uJjIkKMJkRDe4fkkHf0wtM7dFcMFOTIkIkREhsSyF4W++DqOVvGQFTXYj5EeWfA3svGKqfTCJuJIOzQVxvYv/XBuTydXVKQkJFISLtfke/vg0wOafUlVyINaJTiAnULJ/wDiPlZv5LZxT1YmECYIRDFkfqFskWfXF2XydSMpGZEiUBLlC1grYuhlhJMCSO2w2+xuvt6YDWKOi/ELspQhVpD4kmTK10WkooXJJPuvTFZ6AYntMvCJDD/d/jw8PqMCAoxEfew2aADQ/h91OPTzJGpJkeHEMbFt24/3vOzTVqkZqr00Ma5aj/8Ax3CHm3ynjzf0xCn0/UNVOBAJshb7jdXD9DjRV6NIBy7t2QQDZ7MvYG/P2xVlKkID+ypnV80ROUvy7h6T72Xg+MDfR3s20kj3JZEDuqRYPygFMhP1QsSfXAPVFWWqLAViSLE7RFkPPOO6pXrGWoiPyk6YzEfhkK+o9oiE3bc72OK6VacD3TAKBttpNt0wX54eJyk27ZWGmoJJEcxk4Pt3B2R3HAuAPtZ+mIyjHUQJgSiUQbInZo3F9vKwv6hnpUWIykSbnVdAj/ELg322thWOtyiLkS3I9/JJDIFwvBTDOJuUi0dFPhGgzcXT7QyjeR0xBCHB3tbgM4WUsjCBlMSMolqUrEDmQB+Y+o9PJwBU62ZEmTJIkFwH+yOEb38DBOSDp1SpScnAAXQZB57WUV+jGOVlHDaqOp1xCJkYCYO0TImwY8W9CNliI/ENRAwhTjCIHYiX3CWpcIgfYcgKmn0uvKLE0JJgtKx8LgbbYo/6arTkDIW31JhDyB6hX+tsDJWKh1LZZ6vOQkYyJk1bcW559zhnOcwjONtIerSTG/yhDZ8et3xOlnxUpkg8KQFkWFt7k8gF+MJa/Ve8g7AlGP8AEg8+y9sDAuZOkh5l+oKU5KM4gMmKO1x72PBftigfiuOpEKJBH1S+3+r4uNldEQJTAjGQ7ZECx32un/Xqv6vGIUoIwO62B/lzilsSOnFyphXUa8pHWLxN2bRdwgva3tgXK1pSkGWgh7YopzcNPcL9vjcsLDPo9ECQkhLQbg3B5u8NG27GnWnGmSFPHs44f1atOR1aBEkEJBG9vRqxW6wozNFEq44xsjLqzz1qXKgQ4pBNycEmOImOKl1IojJ4lpwPLsl6HHsqn6jEnqVgrt7Hk547FOrHmM+5FdpqqtURVrAve18EUZw3AAJwBVoSkwl4sd/pjspMCURK2knVz58N8ffFk6eTxnp7o8jlyI7QLcbfY4nlcwZWMCDyOEPXzf8AXHRqABor1C/j/NYro5yZkSKZOyCALG+29iMM5K8EIQdZCMrOUyQAABck2/rjDWnIRjb6E+gunhdSqVDeYG9r7e4Z/TF1OoREbWF/Hh7eOMKx0kj2pXve6DItZ7b/AG+2Aq2uWgxpAkH82wKLZuhwkd7prFtHM3JMbEm/kDYhbWJI3wXDNRDBEhYG4IsQb3uj5Pr64WXBXTWbFmZjmFpjKMZ6pRJEvylI6jsb8eSbDFtOnohKM+2Ng4nVqNwSSmBLcq9iSNkbXJ1DSESCSTZgbI8kHZA7jYXwtp5eMqo0ykRLtF7jZy2Idzbj0xnl+xqi+5aK1KShK5LtIyQ073ibG24XF0FimeY+EdRiogadwR8Qgu8bqIO4ubeowwqUaUYoxjGUo2uDaNgoxOzugeT5wJW6eIx+VAkyIkACz+awURpuBfgecFoCYiOaqTIiT2VJaZaRpjp1EqI/LZ//AG+uH/wSTJAAbXHoRtyE/wBMC56qaACiJG4T0iAPLL3Ldg162h081pSjIyjpk2Lg2CJXhsg+QBzgdB+WQz2RH7XkHmz5LLVvW+F//wCPUpx1RNyVbywwuP1w5FC8u4yQj5DPzIAXK37ULH1OI0ekRj8u4Xb8wuwjHweP54Vuh430FP8A2qMYOUQdGobEWDDfL4F1fdW9ydD4hjKMTGMX3Mh/ugbcsjz7tj1Dp1WsoxkdG8gQjwOLHwrfXEMhlTT7SmWAiSzbkr0++EbopyV1zGPdEJ8skG/0I34a/TCnqOZQIMiSjbus+EV5uxxjRf8ASRswJ+GIsXv9Ta+KMx0kN6QTsiAi/X+eGSwJvpmU6ZlYy+ICSCBEhlD5kT6kDYBvBc+l0x3CJJCkQWAifHrt/LDfO9PNIagUVYC4IYK+9+NsAVOtAC8hJflIPd6Mbbf84R4Zo3ueUVzywmNJiaYSViyB9FAefbCfPdP+GDdi3KIPrH3wRW6nqJcu12AtbiwsvQHkYq+MDKOkfvMCW/p/V3g2PGMo5L+j9KrVe6ETpBRkflHPufJQOH9HoJp1ZUzKU/iUiQYod2nUFvYqVuUMWdPzogtwCL6FrAPGkvnke2GVOMZRgX2xiviHVrCJOgsssH3GKxaox6k5SZna1aobEXCF7e1ttv6OCcqJEES878P6Xw1FFRsNUSzA6TFg3/Nchk35XtgTXE1NOkaeTsj/ADPpi1KrMMpttxoCr5MxwLKGNMKCGlezfP8ARwszFNtRimrIF/Xe+NCkksiw1XdMz3UIbHAQOHXUsoRG49cJ9GM2pzZ6ujJOJEY7HojjsRLj7L5780jaLAK8/Z4LBE5UxIkRltEWfqfDP2wbksgArI7er83xVWoaq0YiIJlvId2kPm4MVsh5N3jTxWTyLTbaROvmI/IzMm+ndm/HJA5HnnBFKtKMAoyiNvlMSL84IpZcRmxDeN5kgSJDcb9w2SsRbbBmXysTJksdxCZCiQC/Htcn9cHdXJP2drAupZaZlIkoAPteorlHgbLB9EcAnVZDdNr25P0OJ1I0idBRsCQ7rd8EfN5Da3IB6eehUhaZANoyi3dxsN9nxzbEnK+Cy065A811vRIxiBIghlqIIN7pleffjBeZyqAkh8wI1gnSZWFub3RsDf2HpdLpRjaBqEECTJCNiEAB6Gx287Y9zP4kAOkKUgfQHxZ8vyQfvYOhkn1JdWyvxI6ZzjGPzAki6+7RdueBhB/3GEK0BIGSjpNtNwEd0SLK4aH0wdnaEakoyrfFLDhAuBCKIANyTuV6X5wRlMvGnImAugzMuIsEtSlKIANm7eMcl2ObXLCVUNR6YlagySJO72Q4LvziivQMphxCPLle9vPn0/0t6nnVAkP8rFwQAHa3BLaD+mKMp1CUoAiOuQI1XX183e55BtbHUdecCfrOqPaBYki1xYm3vvxd4s6A5AfEIPzCEPzHk7fKAGRzceMHVeow0mTESCVGVpEJ2TKfPv4xX/02ucDpMbsCOkSYDer9m/kYR10KxeKaG9Lp8fiGcYkHtaUQgQSBq3tc8W5bwFLqUYTMQ2DIJLUBsyC7x5Jt6YJqSXw6RqSnIAymZXY7i5HYy1GKsVa2K62WEp2hVpz/ACGcVHtR7grBo3JVy9yFkrGj4S6hmyYuSLtF2COwB/as2Im7wvzEPiqJkpiUiXHSSWokD1Ltv5SxPpPSjUlKVTVBaVp7RsVJ7yiIgb+Q/GDM/wBEpaT2gWIcpSaMYkkklHYX/e9hNrBVOxbRzR1SKIVpNbh7c+f0wdl81GpHceo9htfb2wBkeixlaciSkCDIEg8FEADc2xbWywsARKyQcSbJEBB72J2BbRxN30DjqTzZEQ3uEQdi92Odv54zdTokDKwK8ln/APU/y/3w9yshKQlfSRZnhgWsn6b++ChW4id2UQtPvsYv/THbpUMqTM/D8JQJBRVmXa/0+v0PjFcegGmw4F7A7xV14LB4wzzlSYb1EpRMSUGdrk+Pme7WKVrgAIiJIsGOHZkAuwO/3xSEnwxdRursGyGVI/vJBBAAWK9efH3XOCa2YkAzUlKKlGEAlElG/kb7jjnApoTXbIIEM+NSH1Frc2xbUja9QEAOzszwT9/BOKxwqM8suxkD2hwkdWwBki9jEHb9MVV60I7/AHO7KR1f1+mDukw1fD1VKZBcYxFpEFhIvkcE7b3xZnssRybNS8gBoH2H6YtCS4MepBrPKM7XrVxsTdlINb/T2tjpZ+MgFEahwvufHnBWYpyjHtjqB/Kf5HcHANXJw0MEkG42frtf3wZQfQaEoyWV8irM5rhv6YVyp4KqZcAAgm/HjEIUSWU1iag1g2waSwVRj6Y7BQohdxv48Y7DqDZ3tEa+jVjUtpJiyAC1P3s+FfyPGPBXo0ASIhaiFEK/7L8f74EyHWiZ6ZxlASBOoyv7vnYjyXgSUaxnr0HnSCAYLwGUdzxv9sBumZlHGWNM/XjMCnTIc/zMCI+VbtDdgf8ANOU6UrSqu7Iie1EvTuDunInc++M6OpVJVo6ggSrXfFn77DDGj1XVKUYiVoslbFgDymHa7SXOEtFtklyedVyhlUOmQuSwUJC+5Kd2SmDvuA8O+j5OUdIkhpACBKJSDv4kODhVkJGVYziNYiNg+3VdDVcIv9Hui/hXQkZQEUQju/JDHCtzzvjorB02U9eqzkImBATHqGN7NHyVb+GSzuSnTHxEwUCT7+ftjYTrau5g2/MQo33sQxuvL42AnVJCcJQhpuBaYTbtGMh3E39l9mccCKbsz+Sr1JQlfTG0ZTL0onkAORtsLle6fZnOinGl8Ma4Bd2402NyQTHg77BYBE41YRiAFTFqcfzFAE2SQDe5QF3iVGUtIjKJgPlAsoxV7EN7vc2ZL36KoE8/wVdZq6ABEfMN95EAlfNe/sCHymS+n11HQLbHUCgSUUJ7HuKtyfLwbDOJA7XDSuF42/rxiOcy2oagATEkHUyCtmDsLbhF+cM49hIzXDLpdOjL5rLyRYbpl/8AD84W1eqClKcQiCNMSnbwIhLYGx+2K/8ArqpIh8OBZBClI2Cdigt+Bb2eLT+Hqkpu0AkAG+1XPgfTde+JSReLJdNlUq1zIjSo7fm9DpBMhY22Af3Y0c9KHaUIkxZA17nkFGwYt6Yn0/pEaIErzmgC9iZSTvuGDaxtgmYHeJKQ0ne+kokApFEDVf35WFZRF+XENIFObiSXIHUTzuXd3+6FrSr5UkJDSjqe3y2cjcX5HIF8TyOUowkqYUn33Njst0PoDvj2pCHxShpkOxyRbAmUy1cHwxjrQ70pLIhy3SasZmpIoJAAlt/MbcocDYWOCIdNJnqlYnccoMWkHuC9uDgutW1iSMQWnq2dt2jYv1ZCs8eU87GRlTUoyA7lsdO5iRY+Sr/bAcUJYFVyoNhuuAWQWfJA8fW/OFWYkZkhgLZMeTt4vzhl1ka9NOOo6pXPGmIuy3c6UtzvthfCqfi/CjGTDuA+0doLBZivdfwWUOoIzBqlKtyRIAkHhrcP1fF3i2VDyUAQCCLEB2Q4R4/4YSygF4h+F4vurevjizwP8cGUgCGAZSQD4/gy+RfxhoxEnKyqrIGmYCFjyAyLe17/AM8Uw6ZrhIGQ1AbC2m1u0bsK/wDumtWQiiQmPrewsAEeER9LYjSzPzatUYoEzOyvdqyJFt7jD0TvsJo9L0zOuOtCysJcu9xbg4MpZudNmMdVM2GrtEWLiI22H1Aw0pmJBAXFxcPy0w90nx5wypBQEWSNtMkQEib+b/bxgpWF4M/GjP4citMpW1CQVrkFGxIG/OBstRKOrdnkH0/lhvmf7zVIBIkp2kRckD5mEOTZ84RZ3VIKmb3sCrA303uvXGhY5Mcluwv6Kczkg977/wBeMDmmYA4OyYmQPiXIa7Rb3l7Y6tRiWWicNV5CtRp7W7EVWhORKP647F2YEhIp/THYjNOz0YzdLgaZavpkAae0bm5CLkLyKF+B9sU9Yh/Zn+0uWZJ3tYCOzNvf6YJnKw0pS44e7K3wrqVISkWASL919uT4wkuKZHT824n0vOVBGK7AJBebvyWLA/fa9yMpn4KUSI0zJxMooE+do7FehDklwozHU5HTsw+P2iz/ACwb0rL6DLUiSPAPqmGsJBuTL6kVFWzQZHOzOmHwzGIZBEvNmwTYst+CBi/MVezchL3bKFwV/Gw+qnp9CpFypzPzCMYyEZBXO0lKMbMIhahvfDWdAzA12JV46yBtwBe/jxiybM0ooD6TEzOjX2wJt4++xuL+mK+q9KqVKkgJxIZkI6rxB508jfn+eJ0em6HLQY7m5V/Ldl7/AFsDi3MVSaYFORhMStqUdnq53udvG1rCQ0HksyfS4U/ljqlpLknvbylv+ixb/wBEDU1m5W5J7T+6bD8t/Kt4o6fXciJgagyCUTJDcR9gWnwMGQMZxBJZBB+Yom6Ol3+rIXq8Cw7HdsWZ/MmABlE6RIkkRQa9AmLC+Kx8aZgAAAxIgrd2ZNyrH+OGnXM4RAQBi5A+/bfjySN/98RozlTEJHkDukCDdCztKO1x4G+AdSXCLMpQlTEfmJdzqQBbsgfb6nDfp1My06osBM9w7QmgkyfF162wV0ehEuRHcbrgRLiwzckiV/TBXUs0onSQZaTpiJBvgAepttwfGJSlmjZpaON7+QDmuoU4zNOEYGULTiwNJJBj27zJ3t5Hm3s8zOcWJmlEd8YxhEGQiifmsGX43ieRiro2e+NSjUk6cqkjFIScgYxC1d2kykyAt7l3x5DMU4xJ/wCoEu4xg32hadwSTGPcTI3TDZeJybNCSOFEQEpCMRKT1SkdQ03MTpi2Ef0ubYhTmZwCN0CChbhgcG/uEL4ooZ+GsRqa3oCnBxBJBjcjhWuLFbHY+dLRV1SgSZRjFQBmAImQBtHUPmLN7GNjc45M6hdRysYkEkmCMgmyQG9cboJWdo+Ta+vlQQ0Jsdi3A2N/zA25dijvgmcjEwCkS2b+Lsp83T/MBgT4SEtEtJMou/JRCDsWSH6WG7rZjnHsUTqRjKVlaPH7ZJV+6Is2Q7jjBOXykiA5QY5AsAWQO4BIJ8j03wJlMkYSqSLkJOZZuyVpCQ2338gWxdPqEnGMXCcZRAiSbgxQEiQhG7JVkBxgbmrs6OkpJB8enxlBSB1ckMAI7B8BG69fDTHpojKWhnV+Y/Mu0onz3B2uhzsXHqdKetyDBD0wkdfarRIMX8ye0dP0vy1BSIqE6iphGIQkZao73RLJIae/J3HS008IVZuj2j+0m0xIIzGwugLkID/bCvr+Rj8EypVNQiBLSVKOky3jJN6mUSWpeMaet0+jKGqoewX3tEEBSOobrn1T8VjpNKVHRTRpTu7gkH3uyQN1ubM4ciouOTL/AIVzZekoy3DIFiPPlj+uNdTpk9hvqL8HtSRsjyx4OFuW6HToyj/ZkklMHZ88Nej/AIYvzFeUCdMZyV2FywCH8y4Cv5uMdFNA1GnkGzeWqGRtqiHIk/MSSbDew39FjP1OnOqr3LlujYmx8G/pfGsr5mRkk9Wm43iCDv8Ax3xRVoCIufr5v49l7/xrW4y24O0KpRAimWBf9ofTlDnC7J1Kc+0MkftFj32GGxN++IAG5Iu7vfYfYYW0YR+KdI5AQ3K9Bvh26ROK57kM7kTJFj7E/bZDHmGc6kY2lMP747FKQI62olQqHUXaIFrXW/8Ax/pguPRqcpggamGSDpjqVySPT1HleR8p0SlGAM++S1AvdXYA8Hzi2MJ/2kx2xhTKLQZskTv6243tiEl/sjSmr/8AN0WHo2XjMDTbyT43T9bX53xVmK1IG0IC7tuInbckbejdy3gCOZMzqqD5gRCIBFwPrZDf2xblKBqqcgQJDYBWI58C5Tvb1tJy7GhaXWTsZ5TNynGRkxdPgAkdkbXJ/jujhjSokxg17jYpcvm4/wBMLaZp0xEDTGIuItAm/cgyQ9z59L4Y5WbZO6P8j5Qtf/5fZk8k3ElWiBAglu2xLKKiALPxbhqyxiqmfIB03m9e72vZ7lDf0w6/EnXPhxABGpgr6Wv6Dx6YyEa5JfO/sD/thdSVOkadDTcluZoejOVSnUvIi85Enti7gM2tLe59sO/+90oAQnFr/wCoO7YLJD4dzzgf8NUx8HV8r8u63NgbNj6YlU6BTkpHVB8Ess7WWyuo4WVrgMdspPdgBrddhUqU3T7YzZckZCwVvlYtuTdY+gZjJ0qtNmAkJASGkwkYyS7TEegHI7SMfOqvQYmcoRMiYxLGndpSMrL6pBc4u6bnK1KUJiRINwQTAS/xOK1Gzu/Y3wviZW9OOO59BhUFWE5CJiogRmQBKwHACjsAQNx9MJsp02UJahTKUSS1EoAvWLk7kEbGVgAAnH4fzU68HaUfllLSaZ1AbGOxIimRbwboMoQCl3E6d2TIxKFkL7Ipc+2Imtq8ozvTshIwdSU/iG+nUzGkTOYiyOQNKQuF7Cf/AI+auYoG5pxMZXERDRI/EJlsS2IxCIQTxoMrnI6tRiBaI7ZOMiSnEK/HPixui6pGmS3vZoyZNgQbCW4V7nnHC0hN1DLxogofM9RkB3AkRUibnaQBH6vHUjq/tZREjTc5giOpiBHbEEKNkjzLbc4MrUdWkGUhGMpfJLTqJU7gtx0glLg3bwXSoQDkJE7CRKO3ne6v9fbASzgLF0sh8QA90NWlx7dUTEswJDBDABAJ5vcYoqUYQ7kIzQEZSvqMdhIy+idwMd1PrQGkotqBAViTFad4gAHutYcYKyFALSZiUiBL5gew2sEzFgdyRPhDFeSLrojPZzPVewFCSuJSUiyYgAEd3DXh+uGU4SGWZhJ3jJRK7QWSH523td2GGpUjcNMF3IJvzctk/XA2ZynZKEXFkyjIeQTIPYA6hAWv9DZdj6A3LqDCFOppNSTBB1JEskJSAIE9Y2aJaO+OytC0dYn/AGgkhNEhJCOu4sdQR/MTj3J9OERLtpGbsTue0vhgAEWuCiEHimjGVK05SPzTiAvhAGXyiKYItYkDuF0GGgsZBqVeCcsuYSOkkXDD0uPgGOwb38hEb4tGZkTaQ4WyHdI3IDRjZu62BBcIVNffIatQBAAZBICD9BZ7G+LqRcQZlag0B8seAbXPq9yFuGypMjK5E9BJvYqzHCYDuyDuXu+MAwEgJaiCb8WIJPtwiYjggXwVGqyIskE/m3IHLBsj+gIXOONeO4LuzYE3LuuPYcYsmZ5QAomNMys9RBJJCBKHPst+Me5ijE2MrdrYtIsK5sbcYvr0yYkiQD3L32bJGwFhwHt5oqZunLsZ+UahstRTG25LBY5PBwydLJGWm7wJerwOkSizDYxMtNx5s9JFik/O+AOpVxCEIUjpJACARLG4ZJB8l41tbLxMJRaMbSLdwNyTuBG3KSxkq34fVQHU9bKiNREU3bYefDGC+NwIVe2X9gcOnme5kxYiIBI9zjsF0pyBIhJRBsNK5PBuLvHYg2k6ZepvKa/PgXZLJ69UmIz5QBQPgqzC2xX8U04yEgBz7s8kbjF1OhpAjqOkC25v43/X1xPN0RKJhpBkfLsyrrjZrFpNVgzRTcs8CfMZkGO2zOoC9wB5swgsD5D4kAIxCB+Ulhsq63G59MP4dLjoPxANRJO/gjZWR39HiUcg76pXsArbMG3jba18Z6t2blNRjtoUwoSiSZSGok/tLcX1EbXHl+wOD6meMYIkXHaCSGi/QkW3PB98GUumQcVuGWyfJXgA344OI9W6Z8SCQZu5XST9dww3x7DraOxJ5MLn89KrUZIldvYGwHPCGDMjR7nYAkhPf+hxgqf4XkJGVtAu/ew9i+D/ALhrkcvKlEOLkTwPlB2JvyWPNhsMdF9WX1JqtsBj02loEjEsAkm42frsG/vtg+GXlIxkZdsQRKKBcrIaiCgESrn2ds5lMyZ1BoEtMZuUmGbyBYSMjcNbknh43XT+qjRETpmJkAYoMATPbADewKursnd47ehFosXSqQFPvIihIkeBswVudh9PoU4ClTh8Mmeq0RFFgar9qhtIIXGknm4vUvw6WDBFTj2EkRiRpkQENgCNvZ7sjKdeoynETClESluQjZuOx2A9o8tYnqSdUi2lppSbYzqZqrGNP4cbuRqQBEtKiSQSAOZRIIIH1ODIQMoKThOf+JmDMgDGVjIsfL7DgA90rN/FiZ6QJMi7iO1SFi0Gvv7Pzq/dSCUjKcAA0CTIBAmJu2iQPcWwqNVYtC05iVOU51JRFMLtkDKUgAY6oyiA2WL2knbUMe0OoCrmICFR6NQkERLVB3LAAT0s/tEFE4ZZjRGcZTMYGWqStHUohyPLDAbIAABwio9QjTqzraVExmLrVKIkJO28Sj81wIngoUWeCEvC8jDOapHSB/ZzMhI/KVKN0SPnZNrFIg+VvUclE0ZQpVfhVIAR7SJkNS0ziySZW5DKPOBsx+K6RlH4hQQ1RA+QInTriHKT0obAxbGMvR6rVNMgSlMxJEKkpESjAyKBJ/vAdyCQXsQRhW0gpbgnov4Xr1JQ1ZmAjEk6YyJmtSJDiAHJBknf6HWjokEJxkKdQXmRbYEoy4Gnt9vY4y/Ts9HLUqcTUID+JIxkWZtEEWIfi4KuLjD3NZ6O52kBMgFCUSp3IupAxIBK7rG6xBytlqL4dfAUa8I6J9vxARd8yhYxAB8q9vAY9OzAqDVDVKIBDbhqiz8yesi7JIIR3DxlOp1dYi6DlGWkQhVlTMdJBDpIa4hktqJ3QGAh0LREVqdatGVzpBECB4ZWo3IQPBa4spOjO0rybfNVkYaSBGW2qwJva2ztfAFHPaoyjMaJfNG1jFNxIKmQySrJHY4xmQzVY1IuoZiEkHUBWk7arjwGjxci2NicyJGLMYyXeSUGJCwRteUkf2Vc3bqSeOwri18RdDWZgClq/YJBcdJ5JRe6ZANvqfCpOBOrvtEzETIgmII2O8iCInhq5IxfWhrkAIkEMDgEAkuSCHFjsbcWNFEO4ZYNwk9zfkefY84LtsmqiqAaxNpCUonUCWQGCdKLbBsLfpfFlQGMJIuRJRmWbFABg7BC7XrgvNUokajZB822JuF9/XA9TLER7Xb6IeAV/wA7s8ukTk8AojI2AFyEWWjuENiLhlsHFXwoxAI06gFKQ7Xwfl2AIS4G+5xbXmROwBiGZKEgb7Bk3e2kD+LEJ6TLVpdgu0j1V+NgR4X1ZE3gorZmcSDL+zgeRdEkrWHcniQQjsrYtlkTUkT8qJD3Y9CL+CiV7pmJnHUVAq1wG7m22137arWLR5jr1SOY+DCnGJJiNUhKRSsCAUF6D7YLxbv1OUVPDR7menVqWmAEZgCx33J3EgwfvjsMI5EgDuIJ3SiH6AWx2K03lfUxS1Ip1S+QtIkbgMkFA2RCuVzuF7YIytFgG7Hnheot/p9MWSokGJNxJgJ29DySePOOyZAsQWy4m2kl2AFrC+weItUXj4snZ/LhxMiSObr9Pp9vbFf/AFpkAREkJcDfcIei++KOpZiSEIkxEmyjuCf/ANg/pbnZDHq4jT0d2s3MgQ3e1rkenpZYnLBfTi5dDQjOdsamnuX5pbRdgrEStvun5uVTrEiU5aQwwSUAe0jUdkCfA484zuQyUjSCB1vX6ggIAABojza4wN1qpUqmMYkiNweNnvsoku5C8AYVukUjp7pc4Ds9+KKYDA1WIBKZNrkbG7L9foEGY/E1WctQKALAQKu+d7/xPk4X1KBBiDbUGPJG23uCPOGGU6V5idLDPp4tygf99sIt0ja4aWmW/h7q/wAKfeDolLVJfMwJL+P64aZX8QGlVp/DJnESBEZHSOLHaLIGl7D0siqPQQQNIABF1vsizzYnwsJ+qdNFMwMpdm11e429eD4xzTQsZwm2bGf4lq041BmIx7gZQlAWlqIcfQHuDEmNYtscZfpXXDTkYoHVu7hBMC6uAWffbDTpPRI1JUQZ9kSTcRlEsyJA1DuB0+icucMj+EoRGqziC9lqZPdfthpXDUCdysLJtchi0xj0Tq0YwRIbcNTAMZFg230+RsAubMMjnZyoiU5wAAHbSkZECQYjrKDES3YxsyW8Jun9BnOvUlXUKUdcIQCOpExMpkWsBJRPJ2AAavq34VzMy4VTMB9utAD0ZurvyucKm1yUavgN65mKfxzOVaUogDUdUSYreIKAujC0UDNkkjGTzHXx8ScoU3qa1BJl8sr6gn9MfQfw3+BKdOEZZj+1rkatMzrEd+0RNtV2T529R/xT0OmTDTQiDBnVCIi4jcFK8TF32G3KpAnNbVbXJ89o06taQf5iz6/0xvj6F0TocKQE4qUiBckggA8Ate+/oWsOPw/0mjCnGdOAOoAsgPb73wfWy+oqwG73NjyxZs8+dlgNDLKRhc3+D4yleIkb6pGQikAiAB8t9g9xcAHE6cKuWiBCQnCBOjWIaogEkREvmH7vD8G+qnlYgdspg3DFwAuYhK3tgX/s4JRjGQJJJkAJI7OxaCD992ThdrOcjF0uvQiT8SmNRsZxgGVxsrbvfbBOTycc4ZT1S02UdSMx7FaYqyAXLJDOmj0SMiBpiYosabb6SuUf0W1sW5Kl8EHTCAjwyrCXygsnyQSyNW18B2nR1J5FPRqZpVjTjl/hwXzyJBBjcP8AxbGwK/TDsShI6vhuOqUBwwCAEDudTK+geAczp+EYwhMRumQRG0mpX8JnwOWodLkUI1AoaSIwIQv4kRqUYh6vUAXbZYeBZZWR9p7YgxYsNi/S45auT5uHbhQHFir2NwD5G4b4+2F2UkISMxJ0JMXElpLBQMjIizZG13fDGpEWJETp2QNtl8txYh8beb0i7JzjRROimQCdRAZJIsHbdL0AaJ2Zx0qTMZSF4sh2IkXweE9/LKvi6Wl8E/Xff2HN1+uB3rkYmnMAEDUSBEggshG6NjsfpvZGdojOswpXAYBHIX+HY/tfW3hfUzV9IcWFH9lgAiyvHuBYW1nti2vD4tOMqijDuJiyEmu6xBCBWxvu8AdRqwlEmBE95eFcxvzEgkjTfb0Iw6WaIzbSbPJ51hlLtlZ2+ZkHg7F8bcLC/peclECLAiTzZuzJKfHk7t4VT6juAX3b2dgthYFW+mGXSpaiJkCYfcCG0bsuy2/oDCS1FdIXY6t8DinWtYfft8ebkep/2HmOpEORlGJugGCYry8di2+uhk9mnm/qZbMdVkaYpwiWJMSiTuT58spk4YdOpKA3EjciRvqaZ8bbe318pdOiCDGDLFi7ocr+r4MrVYwBe5J8lWHH0/1xDLzZtwsJCzqeX1WuLXk7XZRG8Qudrb3um6RWjCcpy2BuTzba90T6YY5vqKhVkwSToANlqNildX3A2xlDmJRlcBxlqIJBLex/09cLe2Rp09Nzg0a2t+IBpmDIAoRII3iiUl3EsIFJXO7R5nq0xGQhFQkwBcgAAcl3b+6x5RqmUqkowDnqJLj2iUvrGA/r396HkPjSmJ2hCIlULAuQVfj/AJ2xN2ysIRhbPfw/+Hp1ZRqTB0C43DVwiL7/APPnQVcrqrCKloTCBj3gkggpFEb8vF/Qs1DM1pREhGlSjGpKaDOkgaQrRgySSGTYYcdaoQoSpy0ymahkRGRAA/MRIgg21WAZtclYGpLZG0clLVl4sCDp2ZIcYpwkkbNE3QB09r7rfKQ3hL1fr8hPTo0kMEECwN9t2SQS/GN1k+k/FoHU4S7ZW7rEhSRjdpWIBHtj5/1/oleGYqpyMFI3BkI2RRJJsjZoEPCqTlFMpGEVN2EH8TaIQ0RAkDEq6sRK12ASL+/jGqyn4ghm5iFISpynGWskCRQiUNLVRFJ7b2x83y0tVQSqkyBLkWST7nc/TGu/BUBPNxNMSEYRJnKRAEYkGG0fJkh4Z8HBS6D6kUso106Y+FESmJCFgSQBO6KBkdZhF+EwdsVwAojuOmJvpFm0HIkKIFtyNmMHZ8R+IdGnTYykmAWIoK1grh+MQ+DLuke2MCC5APR41OxteIuyvaUl4roZeWrDOjRABl8QAflIJ0ncFk2SB88EbDFlSrT+HGnFyBGkJSYCY7jdC5G4AfF7ulgGJiYRQJA3uDc/MP8AEQSy2dgMWwoRjIkRNhGIKEbPYPcP6bj0xXTSihdRuRV06gKEdNyGTHZ37khYc7f6DBJzcZbS4fCAtcgO/wBLfXEKcpGRjOOkflkTeW5IVjsPPnxdTm6UacgLGAkJere9/UX4RJ4xTklmKGlE3TZ8AeWWPsfb649NfS/zW253SX22wJPQBE0iDEbCJdiCCnuRfxviUq0QdJDMjYFvYjcn2V95bDjq6As9PUDFinFSvYC0S1e1t7f74UmWk66juu4gq6DMpBgdwDXOC83LSpbSJ0QAD1T7imUvzXNmSS3gfMZabEozOoAwQmC5Aa9MiRp1NXX5i8BoG5jDKwpxJjGXcCWhexPjwefCewwN1BmQEnG42jcxLjIjkJm3vvthb0+pVqTpiqEWZTi5IEDdG61CLLJ7wSdsX5rMVzVlGKIBAiLRgokK5Nze/sbLfm8BSzyHzzhhAxox7AEUxMSKZvuTcvSScTzMzo0mXdJm6GkG7k1qABiEBc7rAVDNaT30zFAkXdwNvBPhfsDk2uFQmTlKIjvcMo/4AGBe6KC34BWMiy8WD3KZIjXHVEF2EBcCQJvGTJILT4j6E4KpVPMr+tmb/dn+uMCRqGIciAZskfEiUQN2FshEBKxKd8JPxH1E0zT7hE6iXcfIB28bmV7rfziieGyTjcku4d1uoJQmFeIJV+4AMxt8xfkK/lYRUCDAmA0RZAYDJDRn5LMgBwPLwDm+vmrVAhKWxgFvpN/bdjVxbw8GRyoIiGYgIdu9tyZeSWftgxalK10Ia9whteLDM/lqdUKaEgAptE8ptl+D9MU5SlKCiAG7psg8sC4dwLXxDOVoCGjk2Qb5Z28+uKJTMoiUJj4sR3CITiPIAIt6effFJ12yZdNSay8DajmBdiIv+bT9dwefpjsD9N6pAQBKJI3H88diVt5Q+1LDKcvno6TJjaw5NxwvrhR1jPEAqRRuyCEZeSRb29cZKfUiJ6o9ysH/AKcYs6hnagiBUgYE94BBGoG2rg8Hm+JS1FWD04fpGnk8zXUHGxOo/MSRI/fcO/3wLCrEA78X8eqwHUqPk40HQalQ0Z06cQZTkU0yhEkALuOyv584ks2b5LZEsyFSdaAhCI9ZDYFsGSZJCBXpijPZAfE00JVKlM6YykRbVuiY2KF/9caPI5QU6bmdUtzD5blAPgEk8B2J32An1Sn8Vyl2xBlYafiTFwLDZnniIDxVxowx1bk9qGX4bkcrWU5CUDGUSUnCRi+5MLQfRY2GS6ZDSCSKoprTvYNSBiyW4tveRBYjf5pUz0qxkYOIIOqcihsZFy45O/jnDP8AD/4gllYwh8wkBMxltEnYWZsDfgE7b45qMsMZb1bPorjHSNMxKUiLx0iJN9gABEW7ue7dElNn8tThm6tQwiD8MaXGRiaktMbS/KTEoJ3bFkT6fV4SBJsYaahBDOm0rXRBJ/hyjhnKmKsYVIkFkIkMxDIkRpNguGbfRFgy1Yk6j+FqMqJnOlR+LC5lCnGIJiUQRC63BeoWBLGLI9QhAHRQpQlKIjKIgBqFrdoiQEeSd7A4n1rNCdCt2IwPdsXKI1GIYIIkIxBYIIJCNtSiEzOpqomJGmyDjEzJPwzKRuYko6bqQASvzVZBdukPKdEShCYlGEJRBkDKNrhx+ISiARpH19cHV6czSOky7e0jQJsgbXFlbhgxt6r+lQqUYaBprGEjK8tJ1yMlAD5YjtJDsNW7EsNcsDGRBtEgKJLumTYJW4t2jYDAVdBs9WUdIzsJ0tUAQGbSYkZA9zPJ1RT5HAZweal3vt6H/XYv+WFObpfENz8jlcRIO0UV3aWNVkCw2gBdlM9rbOxFyzYjUb8FlX5PpbqzR27BdqIkeIyFzfgAC/3K/jwq6vXq90NMUYH+0ZlczA5t4s9kTsMWZ6EzOFSBBkCYRAkY2fdIElFbu/i+xmYQsZOUeAQIgGK/LFAEGzLHGGXWhG6rJ5M1NNEAEgBGQIivBEZA8WLRZ2IahnJMyFTVOMoiJ0iMTuCBq2DIY+9gsRz2dO8ZWBR08Isg/teEFufIOAo05VRGQqxUTfybsiQEhdSA9d0LYNYyK228DmWT1Ai8TIskXuVdHeRs9TZ874SS6RVJXZ+1cjTdngIlMIiw9gguq/iekImnQMqsjKQ1XUQSSUYgMCLAAQ7i2GMBUPxFWpiRmzqANJognUG7s2Fvb17RLbdSGW9K4/2Pcnl6tIgGLiQQBEIuSCJVpAAKSVyiywZWytOM5GnFSmvzkQF/mAI0g3Paw/TC6lVnqE6tUwahpiQNRP7JmDE/tWkwWCfMKVLMCA+NKRuZOzjxvG1jFscEPfHR2rCYktzyw8EUwYkCJRDYjc6VAIXBW+2ogcIYHO9WnGWnURISZ0gx0SARjGLQXtxjRnOU5kQNSQqU5aouMogmN9JkLyPLKbW2+W/EE/jV6kmrrZGStqXDABXGGpVg5Xu8Z2X64RIGfeRIEmYZ8Dfb+vAx2a6ka1aUpFs39Eu0HxhZ/wBLIbna9vB8PDDJ0w4g/mje4VwwQeQt+WDgLtQ8qS3JjnJgD5Rvuh48r+eGdGouHbYeB/W2FuXoytZIIvf6XPHG+GVMEkhMXPHqt+U8aoNVg8XWVu2XZbLQ1mYFyOb8O4FmuP54vpZSJ1SsDIbAq99wCuQfGKoVtNkeFaxABO/p6eFxi2U+16RvfyR6f6Y5pM6LlXUppZGSTiLk3C39B7c48xDN5mLHcR9SP447A9leUw7+8bMJRoUyTpgfitxAJ0hf4dj9SsdncwKtIzqd1QSAL5t+vHphXDqMwSQw7WxZSydWbl53As/THnNqqPpfZtO2/wA7FWZzcZICAAA4ABJ8ki+Gv4fodxmOzSCQXawu3s9sAT6aYSRWz8/bzh/0yj2kkDTKJBYO/v7A3Hpho1li6zqFLgHzef11pmUiIO0WQwLO5KKF17emA+oV6UXGnEB23bDbP1/q2GnSenQqQlVk590gADKwiNzEXLN/6eA87+GqwlrhTIjIHT3dy0okgluQZMbprBbdUycNilzx8jzJAyAlKKpBkRa+LIbAhXp6h3P1+nHNy+J8apEEkqMN2RICyNgwQh9BfBeVjI5aMZCOmMT41Ak7tt7/AFK4WLshACjKpTjEnuhEzN0AHKK7Y9xETJ8c4WnY2+KV/ALrZiVOnGdSEacy5CnEyYiCIKQk0SNRJYRiQgSUw/D/AOM9X9ipouQ0WR3RE3ED/ET74zXTsjVqykxq0MESsBNyABKNw5SS4NsNvwl0mcZTq1YmN5QRUWTJyLSQ0gPa9tsNFJStIlNpQabFvUOvVZTqwLBlMmYb+UJWsdhdXMQfejoPVPhZmBmQRIgXiJgEkaSvQjcX98N+o9LkagnIuUydUkLrSI6R+U6RclvSd8Ks5MDSgD8PlC42bPqf1ft0pPqHTcHhI+hU/wARQc4BrVZBGAAAUrFI6vlBengPAdb8WxiNLlJAymUjPUCQgG3+12x2QGE+QydM04VKrciwAe0WO5B+rKuVxhB1WsYzpmMmCmAwDIbn1YI+2DuaEit8qNXH8R5ipEyjSiIEjTrlIE6SCylrHBBCv7jDoyjMa4C9rEab8GJlYyjcG90UY4w8M3Upx0k6YXTv7p+p49Rhj0EVJxJEiTGQZBTNiLCxX8vfAbUoge6Erax/003/AHWmRC2ioSYnXAgmQnFgkfmAZDJ2ZBuMLZVviSAJlIk6B3MSJbZTuQ7+dlcUU1UnOlVGxbZEVptLSPzApkbhuwOLIdKoxqQjTqkki/dGUhEixtbSZC7v4xPx9CtwatjY5ecaQEZgEAAG5AJkCXr1LUCrB3TLsD1bI6aVbSRGU6fYbjSCP7SG/aZiKsAWZAprA0oVqMu6UZzlCWsExle7BCGqWnUEDbzscLes0akoQlIiMjTjJCTJ1FgkfkOlm+4EffGmMlXBCSafK9TsiaRpwn8SMNMSCZSREmCtDd385PlDkER6pQpQkaVaNrl3LugLHYAgGxUuHjHV4HW5RsigOPqr4gYGSIAGopfpiGxLJozJGmodaysz/aRkSGhKETEhiwR/sxuopWF72uzfXIfL8WU4bmJBEkWUZFlJHdPcDbCWj06xQ+w9f04/2wFmqTnLtPaNvKZJ/wBsNF07EcYywO6nWdWnXESMe0Es23RVjxYrYN3xGmqspzmm77Df022dvbC6UJOMRbYkjwf6OCsvlwZmOqcYkplgIbl7H7Yqmk8kJRuPNAefmpSEXpsgD6BoD1x7kaUi5aR2308FeB9j4KxZ1HLxGmMd7u3Hphj0yQRBtp27n6O3DaPq8K03OmV3qOjuiSynWATGkI6Ge4yfB2QSBHbbyMMo5yNIS7om/aBHiQ2Tv4t/wLXymtgy2uCVb6C3C9VhTP405xEiZaRYpRtf8tmsV3bVkyKEdXjHc1nT85rAmYpgjTY9vqFY8rBE86gzaz+m32wspSiICMSe27Z33GDaROh7avA8cLxzviqdrJiktre0ic6+4/m8B7epx5gSvUi+fuR/A49wHC8sK1KWD5/075x7Ycx+Q/v/AMsdjsecuT6LW4K+qbR9h/DBEP8A04/cqfwx7jsV0/8AIz6vkh6jD8F/3B/eqf5MPvz/AE/lTx2OxrXHwX0PP1veP1f1FmZ/vIf/ANv+Q4rG1H/2/wDyqY7HYyR869PuX/w+JRkP7mX/ALlT/LDGhq7y/fof5I49x2NK4M+p5/l9RFU+Sf70/wDNhRnNx7n+Bx2OxDWNP6fka0P7ut7/APjUwkzf5P8A3I47HYXU8pf9N7xmm/FH/pMn7S/8cR/Bvz1P3Ifxljsdgafu16Cz80vV/Ua9Q+f6YT9J/vx7j/NLHuOxKXJ0A+n88vaX/wDkcL8ntP8AeH+U49x2NEeJeqJanlXp9xNnef65OBz8g/eh/COPcdg6nmG0vKvU0VL5P69cJ4/PmP8A2hjsdjo8ImvNL0Oyf92PeP8ADBcvkj+7/wCWPcdi0ePzuS1fP8fsC1//AFP/AMD/AAninp/97H9yP+WOOx2EfvPz9i69z8F9zQZT5z+5/wCOAqPy/wDzj/mOOx2KafP52MUv4+pPK/JU94f+WHsP7oex/hjsdgx5+Imtw/RCDN/NjsdjsXFjwf/Z">
            <a:extLst>
              <a:ext uri="{FF2B5EF4-FFF2-40B4-BE49-F238E27FC236}">
                <a16:creationId xmlns:a16="http://schemas.microsoft.com/office/drawing/2014/main" id="{DD57666A-F696-49D1-A577-81BEF99E16CB}"/>
              </a:ext>
            </a:extLst>
          </p:cNvPr>
          <p:cNvSpPr>
            <a:spLocks noChangeAspect="1" noChangeArrowheads="1"/>
          </p:cNvSpPr>
          <p:nvPr/>
        </p:nvSpPr>
        <p:spPr bwMode="auto">
          <a:xfrm>
            <a:off x="1852613"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s-MX" sz="2400">
              <a:solidFill>
                <a:srgbClr val="000000"/>
              </a:solidFill>
              <a:latin typeface="Arial" panose="020B0604020202020204" pitchFamily="34" charset="0"/>
            </a:endParaRPr>
          </a:p>
        </p:txBody>
      </p:sp>
      <p:pic>
        <p:nvPicPr>
          <p:cNvPr id="14342" name="Picture 24" descr="http://curiosidades.batanga.com/sites/curiosidades.batanga.com/files/La-rapida-muerte-de-la-Gran-Barrera-de-Coral-4.jpg">
            <a:extLst>
              <a:ext uri="{FF2B5EF4-FFF2-40B4-BE49-F238E27FC236}">
                <a16:creationId xmlns:a16="http://schemas.microsoft.com/office/drawing/2014/main" id="{F244DB27-719B-40BC-A444-3120A8802B5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29581" y="1666234"/>
            <a:ext cx="2821666" cy="172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redondeado">
            <a:extLst>
              <a:ext uri="{FF2B5EF4-FFF2-40B4-BE49-F238E27FC236}">
                <a16:creationId xmlns:a16="http://schemas.microsoft.com/office/drawing/2014/main" id="{577681D4-1237-432A-8552-984212C1A7D7}"/>
              </a:ext>
            </a:extLst>
          </p:cNvPr>
          <p:cNvSpPr/>
          <p:nvPr/>
        </p:nvSpPr>
        <p:spPr>
          <a:xfrm>
            <a:off x="2782888" y="193676"/>
            <a:ext cx="6551612" cy="714375"/>
          </a:xfrm>
          <a:prstGeom prst="roundRect">
            <a:avLst/>
          </a:prstGeom>
          <a:solidFill>
            <a:srgbClr val="FFC000"/>
          </a:solidFill>
          <a:ln w="28575"/>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es-ES" dirty="0">
                <a:solidFill>
                  <a:schemeClr val="tx1"/>
                </a:solidFill>
              </a:rPr>
              <a:t>Islas Marías </a:t>
            </a:r>
            <a:r>
              <a:rPr lang="es-ES" dirty="0" err="1">
                <a:solidFill>
                  <a:schemeClr val="tx1"/>
                </a:solidFill>
              </a:rPr>
              <a:t>Archipelago</a:t>
            </a:r>
            <a:r>
              <a:rPr lang="es-ES" dirty="0">
                <a:solidFill>
                  <a:schemeClr val="tx1"/>
                </a:solidFill>
              </a:rPr>
              <a:t> </a:t>
            </a:r>
            <a:r>
              <a:rPr lang="es-ES" dirty="0" err="1">
                <a:solidFill>
                  <a:schemeClr val="tx1"/>
                </a:solidFill>
              </a:rPr>
              <a:t>Biosphere</a:t>
            </a:r>
            <a:r>
              <a:rPr lang="es-ES" dirty="0">
                <a:solidFill>
                  <a:schemeClr val="tx1"/>
                </a:solidFill>
              </a:rPr>
              <a:t> Reserve</a:t>
            </a:r>
            <a:endParaRPr lang="es-MX" dirty="0">
              <a:solidFill>
                <a:schemeClr val="tx1"/>
              </a:solidFill>
            </a:endParaRPr>
          </a:p>
        </p:txBody>
      </p:sp>
      <p:sp>
        <p:nvSpPr>
          <p:cNvPr id="14344" name="2 Marcador de número de diapositiva">
            <a:extLst>
              <a:ext uri="{FF2B5EF4-FFF2-40B4-BE49-F238E27FC236}">
                <a16:creationId xmlns:a16="http://schemas.microsoft.com/office/drawing/2014/main" id="{57B63F54-ED6D-4B12-9496-5BC754A731F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a:spcBef>
                <a:spcPct val="0"/>
              </a:spcBef>
              <a:buClrTx/>
              <a:buSzTx/>
              <a:buFontTx/>
              <a:buNone/>
            </a:pPr>
            <a:fld id="{9F9AC089-E22B-42B4-B83F-EFD04F3BC990}" type="slidenum">
              <a:rPr lang="es-ES_tradnl" altLang="en-US" sz="1400" b="1">
                <a:solidFill>
                  <a:schemeClr val="tx1"/>
                </a:solidFill>
                <a:latin typeface="Times New Roman" panose="02020603050405020304" pitchFamily="18" charset="0"/>
                <a:cs typeface="Times New Roman" panose="02020603050405020304" pitchFamily="18" charset="0"/>
              </a:rPr>
              <a:pPr>
                <a:spcBef>
                  <a:spcPct val="0"/>
                </a:spcBef>
                <a:buClrTx/>
                <a:buSzTx/>
                <a:buFontTx/>
                <a:buNone/>
              </a:pPr>
              <a:t>10</a:t>
            </a:fld>
            <a:endParaRPr lang="es-ES_tradnl" altLang="en-US" sz="1400" b="1">
              <a:solidFill>
                <a:schemeClr val="tx1"/>
              </a:solidFill>
              <a:latin typeface="Times New Roman" panose="02020603050405020304" pitchFamily="18" charset="0"/>
              <a:cs typeface="Times New Roman" panose="02020603050405020304" pitchFamily="18" charset="0"/>
            </a:endParaRPr>
          </a:p>
        </p:txBody>
      </p:sp>
      <p:pic>
        <p:nvPicPr>
          <p:cNvPr id="14345" name="Picture 18" descr="C:\Users\Hp_Pavilion\Pictures\degradetion.jpg">
            <a:extLst>
              <a:ext uri="{FF2B5EF4-FFF2-40B4-BE49-F238E27FC236}">
                <a16:creationId xmlns:a16="http://schemas.microsoft.com/office/drawing/2014/main" id="{FA728E62-A697-4147-BCF4-35FCDB7363D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24789" y="4284519"/>
            <a:ext cx="2855565" cy="1652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12">
            <a:extLst>
              <a:ext uri="{FF2B5EF4-FFF2-40B4-BE49-F238E27FC236}">
                <a16:creationId xmlns:a16="http://schemas.microsoft.com/office/drawing/2014/main" id="{8B65637D-AFE6-43BD-8129-430E3A210E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7876" y="1776744"/>
            <a:ext cx="527853" cy="55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18">
            <a:extLst>
              <a:ext uri="{FF2B5EF4-FFF2-40B4-BE49-F238E27FC236}">
                <a16:creationId xmlns:a16="http://schemas.microsoft.com/office/drawing/2014/main" id="{ED252431-D0F4-4B32-9A14-0E43944B4DBC}"/>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633539" y="4148090"/>
            <a:ext cx="2855564" cy="172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8" name="AutoShape 18" descr="Resultado de imagen para PLAN DE MANEJO ISLAS MARIAS">
            <a:extLst>
              <a:ext uri="{FF2B5EF4-FFF2-40B4-BE49-F238E27FC236}">
                <a16:creationId xmlns:a16="http://schemas.microsoft.com/office/drawing/2014/main" id="{9AEE9AB2-4568-4F35-8CB3-012D749BBE3D}"/>
              </a:ext>
            </a:extLst>
          </p:cNvPr>
          <p:cNvSpPr>
            <a:spLocks noChangeAspect="1" noChangeArrowheads="1"/>
          </p:cNvSpPr>
          <p:nvPr/>
        </p:nvSpPr>
        <p:spPr bwMode="auto">
          <a:xfrm>
            <a:off x="2005013"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n-US" sz="2400">
              <a:solidFill>
                <a:schemeClr val="tx1"/>
              </a:solidFill>
              <a:latin typeface="Arial" panose="020B0604020202020204" pitchFamily="34" charset="0"/>
            </a:endParaRPr>
          </a:p>
        </p:txBody>
      </p:sp>
      <p:pic>
        <p:nvPicPr>
          <p:cNvPr id="14349" name="Picture 3" descr="C:\Users\Hp_Pavilion\Pictures\Pictures\monitoreo 21.jpg">
            <a:extLst>
              <a:ext uri="{FF2B5EF4-FFF2-40B4-BE49-F238E27FC236}">
                <a16:creationId xmlns:a16="http://schemas.microsoft.com/office/drawing/2014/main" id="{91944627-CD79-4B6A-9A75-A661F1E94D2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864474" y="1643299"/>
            <a:ext cx="2815209"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0" name="3 CuadroTexto">
            <a:extLst>
              <a:ext uri="{FF2B5EF4-FFF2-40B4-BE49-F238E27FC236}">
                <a16:creationId xmlns:a16="http://schemas.microsoft.com/office/drawing/2014/main" id="{F6E9D864-EDDF-4982-96F3-ED8AC720BE96}"/>
              </a:ext>
            </a:extLst>
          </p:cNvPr>
          <p:cNvSpPr txBox="1">
            <a:spLocks noChangeArrowheads="1"/>
          </p:cNvSpPr>
          <p:nvPr/>
        </p:nvSpPr>
        <p:spPr bwMode="auto">
          <a:xfrm>
            <a:off x="1682751" y="3376850"/>
            <a:ext cx="27424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n-US" altLang="es-MX" sz="1800" dirty="0">
                <a:solidFill>
                  <a:schemeClr val="tx1"/>
                </a:solidFill>
                <a:latin typeface="Arial" panose="020B0604020202020204" pitchFamily="34" charset="0"/>
              </a:rPr>
              <a:t>Connectivity Zone and Ecological Importance</a:t>
            </a:r>
          </a:p>
        </p:txBody>
      </p:sp>
      <p:sp>
        <p:nvSpPr>
          <p:cNvPr id="14351" name="16 CuadroTexto">
            <a:extLst>
              <a:ext uri="{FF2B5EF4-FFF2-40B4-BE49-F238E27FC236}">
                <a16:creationId xmlns:a16="http://schemas.microsoft.com/office/drawing/2014/main" id="{23D7F955-8EDA-4EFA-945E-66194862530D}"/>
              </a:ext>
            </a:extLst>
          </p:cNvPr>
          <p:cNvSpPr txBox="1">
            <a:spLocks noChangeArrowheads="1"/>
          </p:cNvSpPr>
          <p:nvPr/>
        </p:nvSpPr>
        <p:spPr bwMode="auto">
          <a:xfrm>
            <a:off x="8024814" y="3556236"/>
            <a:ext cx="31603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n-US" altLang="es-MX" sz="1800" dirty="0">
                <a:solidFill>
                  <a:schemeClr val="tx1"/>
                </a:solidFill>
                <a:latin typeface="Arial" panose="020B0604020202020204" pitchFamily="34" charset="0"/>
              </a:rPr>
              <a:t>Priority conservation areas</a:t>
            </a:r>
          </a:p>
        </p:txBody>
      </p:sp>
      <p:sp>
        <p:nvSpPr>
          <p:cNvPr id="14352" name="17 CuadroTexto">
            <a:extLst>
              <a:ext uri="{FF2B5EF4-FFF2-40B4-BE49-F238E27FC236}">
                <a16:creationId xmlns:a16="http://schemas.microsoft.com/office/drawing/2014/main" id="{8EFE3D90-B80A-4C36-884C-C450B7B9907A}"/>
              </a:ext>
            </a:extLst>
          </p:cNvPr>
          <p:cNvSpPr txBox="1">
            <a:spLocks noChangeArrowheads="1"/>
          </p:cNvSpPr>
          <p:nvPr/>
        </p:nvSpPr>
        <p:spPr bwMode="auto">
          <a:xfrm>
            <a:off x="1633537" y="5937486"/>
            <a:ext cx="270546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n-US" altLang="es-MX" sz="1800" dirty="0">
                <a:solidFill>
                  <a:schemeClr val="tx1"/>
                </a:solidFill>
                <a:latin typeface="Arial" panose="020B0604020202020204" pitchFamily="34" charset="0"/>
              </a:rPr>
              <a:t>emblematic species</a:t>
            </a:r>
          </a:p>
          <a:p>
            <a:pPr eaLnBrk="1" hangingPunct="1">
              <a:spcBef>
                <a:spcPct val="0"/>
              </a:spcBef>
              <a:buClrTx/>
              <a:buSzTx/>
              <a:buFontTx/>
              <a:buNone/>
            </a:pPr>
            <a:r>
              <a:rPr lang="en-US" altLang="es-MX" sz="1800" dirty="0">
                <a:solidFill>
                  <a:schemeClr val="tx1"/>
                </a:solidFill>
                <a:latin typeface="Arial" panose="020B0604020202020204" pitchFamily="34" charset="0"/>
              </a:rPr>
              <a:t>and endemic endangered</a:t>
            </a:r>
          </a:p>
        </p:txBody>
      </p:sp>
      <p:sp>
        <p:nvSpPr>
          <p:cNvPr id="14353" name="18 CuadroTexto">
            <a:extLst>
              <a:ext uri="{FF2B5EF4-FFF2-40B4-BE49-F238E27FC236}">
                <a16:creationId xmlns:a16="http://schemas.microsoft.com/office/drawing/2014/main" id="{747986CD-3158-4549-BADF-89404762D1CA}"/>
              </a:ext>
            </a:extLst>
          </p:cNvPr>
          <p:cNvSpPr txBox="1">
            <a:spLocks noChangeArrowheads="1"/>
          </p:cNvSpPr>
          <p:nvPr/>
        </p:nvSpPr>
        <p:spPr bwMode="auto">
          <a:xfrm>
            <a:off x="7864474" y="5964475"/>
            <a:ext cx="2584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n-US" altLang="es-MX" sz="1800" dirty="0">
                <a:solidFill>
                  <a:schemeClr val="tx1"/>
                </a:solidFill>
                <a:latin typeface="Arial" panose="020B0604020202020204" pitchFamily="34" charset="0"/>
              </a:rPr>
              <a:t>Local threats and risks</a:t>
            </a:r>
          </a:p>
        </p:txBody>
      </p:sp>
    </p:spTree>
    <p:extLst>
      <p:ext uri="{BB962C8B-B14F-4D97-AF65-F5344CB8AC3E}">
        <p14:creationId xmlns:p14="http://schemas.microsoft.com/office/powerpoint/2010/main" val="3473866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1C23304-5C0B-4607-8B89-FCF84BA4E3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941" y="176142"/>
            <a:ext cx="9360117" cy="6505716"/>
          </a:xfrm>
          <a:prstGeom prst="rect">
            <a:avLst/>
          </a:prstGeom>
        </p:spPr>
      </p:pic>
    </p:spTree>
    <p:extLst>
      <p:ext uri="{BB962C8B-B14F-4D97-AF65-F5344CB8AC3E}">
        <p14:creationId xmlns:p14="http://schemas.microsoft.com/office/powerpoint/2010/main" val="4040326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Casa en medio de la playa&#10;&#10;Descripción generada automáticamente con confianza media">
            <a:extLst>
              <a:ext uri="{FF2B5EF4-FFF2-40B4-BE49-F238E27FC236}">
                <a16:creationId xmlns:a16="http://schemas.microsoft.com/office/drawing/2014/main" id="{F09F0BEB-99D5-4184-965A-867D16E1616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321731" y="557189"/>
            <a:ext cx="5668684" cy="5743618"/>
          </a:xfrm>
          <a:prstGeom prst="rect">
            <a:avLst/>
          </a:prstGeom>
        </p:spPr>
      </p:pic>
      <p:pic>
        <p:nvPicPr>
          <p:cNvPr id="9" name="Imagen 8" descr="Un grupo de personas sentadas en una playa&#10;&#10;Descripción generada automáticamente">
            <a:extLst>
              <a:ext uri="{FF2B5EF4-FFF2-40B4-BE49-F238E27FC236}">
                <a16:creationId xmlns:a16="http://schemas.microsoft.com/office/drawing/2014/main" id="{0AC2EE51-2933-48DF-B9C6-D5B7977D7BA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6195375" y="557189"/>
            <a:ext cx="5674893" cy="5743618"/>
          </a:xfrm>
          <a:prstGeom prst="rect">
            <a:avLst/>
          </a:prstGeom>
        </p:spPr>
      </p:pic>
    </p:spTree>
    <p:extLst>
      <p:ext uri="{BB962C8B-B14F-4D97-AF65-F5344CB8AC3E}">
        <p14:creationId xmlns:p14="http://schemas.microsoft.com/office/powerpoint/2010/main" val="3780164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verde, grande, tabla, oso&#10;&#10;Descripción generada automáticamente">
            <a:extLst>
              <a:ext uri="{FF2B5EF4-FFF2-40B4-BE49-F238E27FC236}">
                <a16:creationId xmlns:a16="http://schemas.microsoft.com/office/drawing/2014/main" id="{6C62A124-43AF-4CE4-BFFD-467D8205F6A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321731" y="557189"/>
            <a:ext cx="5668684" cy="5743618"/>
          </a:xfrm>
          <a:prstGeom prst="rect">
            <a:avLst/>
          </a:prstGeom>
        </p:spPr>
      </p:pic>
      <p:pic>
        <p:nvPicPr>
          <p:cNvPr id="7" name="Imagen 6" descr="Un coral en el agua&#10;&#10;Descripción generada automáticamente con confianza media">
            <a:extLst>
              <a:ext uri="{FF2B5EF4-FFF2-40B4-BE49-F238E27FC236}">
                <a16:creationId xmlns:a16="http://schemas.microsoft.com/office/drawing/2014/main" id="{41D426AA-596B-4962-AF62-CBE232DA0AB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6195375" y="557189"/>
            <a:ext cx="5674893" cy="5743618"/>
          </a:xfrm>
          <a:prstGeom prst="rect">
            <a:avLst/>
          </a:prstGeom>
        </p:spPr>
      </p:pic>
    </p:spTree>
    <p:extLst>
      <p:ext uri="{BB962C8B-B14F-4D97-AF65-F5344CB8AC3E}">
        <p14:creationId xmlns:p14="http://schemas.microsoft.com/office/powerpoint/2010/main" val="2888125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9754E49B-37EE-485D-A895-B9E360164151}"/>
              </a:ext>
            </a:extLst>
          </p:cNvPr>
          <p:cNvSpPr txBox="1"/>
          <p:nvPr/>
        </p:nvSpPr>
        <p:spPr>
          <a:xfrm>
            <a:off x="1012874" y="1814732"/>
            <a:ext cx="3165231" cy="2585323"/>
          </a:xfrm>
          <a:prstGeom prst="rect">
            <a:avLst/>
          </a:prstGeom>
          <a:noFill/>
          <a:ln>
            <a:solidFill>
              <a:schemeClr val="tx1"/>
            </a:solidFill>
          </a:ln>
        </p:spPr>
        <p:txBody>
          <a:bodyPr wrap="square" rtlCol="0">
            <a:spAutoFit/>
          </a:bodyPr>
          <a:lstStyle/>
          <a:p>
            <a:r>
              <a:rPr lang="es-ES" dirty="0"/>
              <a:t>Riqueza de especies 2007</a:t>
            </a:r>
          </a:p>
          <a:p>
            <a:r>
              <a:rPr lang="es-ES" dirty="0" err="1">
                <a:solidFill>
                  <a:srgbClr val="C00000"/>
                </a:solidFill>
              </a:rPr>
              <a:t>Species</a:t>
            </a:r>
            <a:r>
              <a:rPr lang="es-ES" dirty="0">
                <a:solidFill>
                  <a:srgbClr val="C00000"/>
                </a:solidFill>
              </a:rPr>
              <a:t> </a:t>
            </a:r>
            <a:r>
              <a:rPr lang="es-ES" dirty="0" err="1">
                <a:solidFill>
                  <a:srgbClr val="C00000"/>
                </a:solidFill>
              </a:rPr>
              <a:t>richness</a:t>
            </a:r>
            <a:r>
              <a:rPr lang="es-ES" dirty="0">
                <a:solidFill>
                  <a:srgbClr val="C00000"/>
                </a:solidFill>
              </a:rPr>
              <a:t> 2007</a:t>
            </a:r>
          </a:p>
          <a:p>
            <a:endParaRPr lang="es-ES" dirty="0"/>
          </a:p>
          <a:p>
            <a:r>
              <a:rPr lang="es-ES" i="1" dirty="0" err="1"/>
              <a:t>Pocillopora</a:t>
            </a:r>
            <a:r>
              <a:rPr lang="es-ES" dirty="0"/>
              <a:t>: 5 especies</a:t>
            </a:r>
          </a:p>
          <a:p>
            <a:r>
              <a:rPr lang="es-ES" i="1" dirty="0" err="1"/>
              <a:t>Porites</a:t>
            </a:r>
            <a:r>
              <a:rPr lang="es-ES" dirty="0"/>
              <a:t> 2 especies</a:t>
            </a:r>
          </a:p>
          <a:p>
            <a:r>
              <a:rPr lang="es-ES" i="1" dirty="0" err="1"/>
              <a:t>Psammocora</a:t>
            </a:r>
            <a:r>
              <a:rPr lang="es-ES" dirty="0"/>
              <a:t>: 3 especies</a:t>
            </a:r>
          </a:p>
          <a:p>
            <a:r>
              <a:rPr lang="es-ES" i="1" dirty="0"/>
              <a:t>Pavona</a:t>
            </a:r>
            <a:r>
              <a:rPr lang="es-ES" dirty="0"/>
              <a:t>: 4 especies</a:t>
            </a:r>
          </a:p>
          <a:p>
            <a:endParaRPr lang="es-ES" dirty="0"/>
          </a:p>
          <a:p>
            <a:r>
              <a:rPr lang="es-ES" dirty="0"/>
              <a:t>Total 13 especies</a:t>
            </a:r>
          </a:p>
        </p:txBody>
      </p:sp>
      <p:pic>
        <p:nvPicPr>
          <p:cNvPr id="3" name="Picture 2">
            <a:extLst>
              <a:ext uri="{FF2B5EF4-FFF2-40B4-BE49-F238E27FC236}">
                <a16:creationId xmlns:a16="http://schemas.microsoft.com/office/drawing/2014/main" id="{F0500220-A6E9-D7CA-92FF-6F1E66A80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2869" y="942974"/>
            <a:ext cx="7614139" cy="5528163"/>
          </a:xfrm>
          <a:prstGeom prst="rect">
            <a:avLst/>
          </a:prstGeom>
        </p:spPr>
      </p:pic>
    </p:spTree>
    <p:extLst>
      <p:ext uri="{BB962C8B-B14F-4D97-AF65-F5344CB8AC3E}">
        <p14:creationId xmlns:p14="http://schemas.microsoft.com/office/powerpoint/2010/main" val="2126097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a:extLst>
              <a:ext uri="{FF2B5EF4-FFF2-40B4-BE49-F238E27FC236}">
                <a16:creationId xmlns:a16="http://schemas.microsoft.com/office/drawing/2014/main" id="{90B6F6C4-4A73-48E4-A7DB-0E4C8BFBB267}"/>
              </a:ext>
            </a:extLst>
          </p:cNvPr>
          <p:cNvSpPr/>
          <p:nvPr/>
        </p:nvSpPr>
        <p:spPr>
          <a:xfrm>
            <a:off x="1804249" y="214904"/>
            <a:ext cx="8312348" cy="720080"/>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s-MX"/>
          </a:p>
        </p:txBody>
      </p:sp>
      <p:sp>
        <p:nvSpPr>
          <p:cNvPr id="19462" name="2 CuadroTexto">
            <a:extLst>
              <a:ext uri="{FF2B5EF4-FFF2-40B4-BE49-F238E27FC236}">
                <a16:creationId xmlns:a16="http://schemas.microsoft.com/office/drawing/2014/main" id="{424B64DA-82E5-4E82-8E81-D75BF02EF048}"/>
              </a:ext>
            </a:extLst>
          </p:cNvPr>
          <p:cNvSpPr txBox="1">
            <a:spLocks noChangeArrowheads="1"/>
          </p:cNvSpPr>
          <p:nvPr/>
        </p:nvSpPr>
        <p:spPr bwMode="auto">
          <a:xfrm>
            <a:off x="2091588" y="52681"/>
            <a:ext cx="795178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n-US" sz="1600" b="1" dirty="0">
              <a:solidFill>
                <a:schemeClr val="tx1"/>
              </a:solidFill>
              <a:latin typeface="Times New Roman" panose="02020603050405020304" pitchFamily="18" charset="0"/>
              <a:cs typeface="Times New Roman" panose="02020603050405020304" pitchFamily="18" charset="0"/>
            </a:endParaRPr>
          </a:p>
          <a:p>
            <a:pPr eaLnBrk="1" hangingPunct="1">
              <a:spcBef>
                <a:spcPct val="0"/>
              </a:spcBef>
              <a:buClrTx/>
              <a:buSzTx/>
              <a:buFontTx/>
              <a:buNone/>
            </a:pPr>
            <a:r>
              <a:rPr lang="es-MX" altLang="en-US" sz="1300" b="1" dirty="0">
                <a:solidFill>
                  <a:schemeClr val="tx1"/>
                </a:solidFill>
                <a:latin typeface="Arial" panose="020B0604020202020204" pitchFamily="34" charset="0"/>
                <a:cs typeface="Arial" panose="020B0604020202020204" pitchFamily="34" charset="0"/>
              </a:rPr>
              <a:t>MONITOREO AMBIENTAL MARINO EN LOS ARRECIFES Y COMUNIDADES DE CORAL DE LA ISLA MARÍA CLEOFAS (RESERVA DE LA BIOSFERA ISLAS MARÍAS)  </a:t>
            </a:r>
          </a:p>
        </p:txBody>
      </p:sp>
      <p:pic>
        <p:nvPicPr>
          <p:cNvPr id="15367" name="Picture 5" descr="C:\Users\Hp_Pavilion\Documents\Prozona A.C\Convocatoria\evidencias proyectos de investigacion conservacion\mediciondecrecimientodecorales.JPG">
            <a:extLst>
              <a:ext uri="{FF2B5EF4-FFF2-40B4-BE49-F238E27FC236}">
                <a16:creationId xmlns:a16="http://schemas.microsoft.com/office/drawing/2014/main" id="{F08CED2F-F75E-49A2-875A-3188CF4EBBB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87091" y="3845771"/>
            <a:ext cx="3817817" cy="29595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368" name="Picture 6" descr="C:\Users\Hp_Pavilion\Documents\Prozona A.C\Convocatoria\evidencias proyectos de investigacion conservacion\Monitoreoambiental.JPG">
            <a:extLst>
              <a:ext uri="{FF2B5EF4-FFF2-40B4-BE49-F238E27FC236}">
                <a16:creationId xmlns:a16="http://schemas.microsoft.com/office/drawing/2014/main" id="{DCC479A2-FFD8-41F5-AAB0-916CBEB5A87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07688" y="1694337"/>
            <a:ext cx="3817817" cy="28639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Imagen 2">
            <a:extLst>
              <a:ext uri="{FF2B5EF4-FFF2-40B4-BE49-F238E27FC236}">
                <a16:creationId xmlns:a16="http://schemas.microsoft.com/office/drawing/2014/main" id="{0D208CF3-81A9-4F34-8DDE-EE60BFB0B51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1310" y="1694337"/>
            <a:ext cx="3800555" cy="2959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F03B66A-5D37-2280-48DB-886558EE462C}"/>
              </a:ext>
            </a:extLst>
          </p:cNvPr>
          <p:cNvSpPr txBox="1"/>
          <p:nvPr/>
        </p:nvSpPr>
        <p:spPr>
          <a:xfrm>
            <a:off x="1160585" y="934985"/>
            <a:ext cx="10137530" cy="646331"/>
          </a:xfrm>
          <a:prstGeom prst="rect">
            <a:avLst/>
          </a:prstGeom>
          <a:noFill/>
        </p:spPr>
        <p:txBody>
          <a:bodyPr wrap="square" rtlCol="0">
            <a:spAutoFit/>
          </a:bodyPr>
          <a:lstStyle/>
          <a:p>
            <a:r>
              <a:rPr lang="en-US" dirty="0"/>
              <a:t>MARINE ENVIRONMENTAL MONITORING OF THE REEFS AND CORAL COMMUNITIES OF MARÍA CLEOFAS ISLAND (ISLAS MARÍAS BIOSPHERE RESERVE)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1 CuadroTexto">
            <a:extLst>
              <a:ext uri="{FF2B5EF4-FFF2-40B4-BE49-F238E27FC236}">
                <a16:creationId xmlns:a16="http://schemas.microsoft.com/office/drawing/2014/main" id="{8129E848-2CD9-49FF-93E9-F401471952E0}"/>
              </a:ext>
            </a:extLst>
          </p:cNvPr>
          <p:cNvSpPr txBox="1">
            <a:spLocks noChangeArrowheads="1"/>
          </p:cNvSpPr>
          <p:nvPr/>
        </p:nvSpPr>
        <p:spPr bwMode="auto">
          <a:xfrm>
            <a:off x="1774825" y="115889"/>
            <a:ext cx="1130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s-MX" altLang="en-US" sz="1400">
                <a:solidFill>
                  <a:schemeClr val="tx1"/>
                </a:solidFill>
                <a:latin typeface="Arial" panose="020B0604020202020204" pitchFamily="34" charset="0"/>
              </a:rPr>
              <a:t>Resultados:</a:t>
            </a:r>
          </a:p>
        </p:txBody>
      </p:sp>
      <p:sp>
        <p:nvSpPr>
          <p:cNvPr id="20484" name="5 CuadroTexto">
            <a:extLst>
              <a:ext uri="{FF2B5EF4-FFF2-40B4-BE49-F238E27FC236}">
                <a16:creationId xmlns:a16="http://schemas.microsoft.com/office/drawing/2014/main" id="{547CE3D4-4014-4CF8-A604-406496A3A417}"/>
              </a:ext>
            </a:extLst>
          </p:cNvPr>
          <p:cNvSpPr txBox="1">
            <a:spLocks noChangeArrowheads="1"/>
          </p:cNvSpPr>
          <p:nvPr/>
        </p:nvSpPr>
        <p:spPr bwMode="auto">
          <a:xfrm>
            <a:off x="5375276" y="44451"/>
            <a:ext cx="53435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s-MX" altLang="en-US" sz="1200" b="1">
                <a:solidFill>
                  <a:schemeClr val="bg1"/>
                </a:solidFill>
                <a:latin typeface="Arial" panose="020B0604020202020204" pitchFamily="34" charset="0"/>
              </a:rPr>
              <a:t>Sitios evaluados en el monitoreo de arrecifes coralinos de Isla Cleofas</a:t>
            </a:r>
          </a:p>
        </p:txBody>
      </p:sp>
      <p:sp>
        <p:nvSpPr>
          <p:cNvPr id="2" name="1 CuadroTexto">
            <a:extLst>
              <a:ext uri="{FF2B5EF4-FFF2-40B4-BE49-F238E27FC236}">
                <a16:creationId xmlns:a16="http://schemas.microsoft.com/office/drawing/2014/main" id="{FA7ACC6C-633C-49A9-BAF6-032E0A5C6BD0}"/>
              </a:ext>
            </a:extLst>
          </p:cNvPr>
          <p:cNvSpPr txBox="1"/>
          <p:nvPr/>
        </p:nvSpPr>
        <p:spPr>
          <a:xfrm>
            <a:off x="476565" y="3834072"/>
            <a:ext cx="5403536" cy="3170099"/>
          </a:xfrm>
          <a:prstGeom prst="rect">
            <a:avLst/>
          </a:prstGeom>
          <a:noFill/>
        </p:spPr>
        <p:txBody>
          <a:bodyPr wrap="square">
            <a:spAutoFit/>
          </a:bodyPr>
          <a:lstStyle/>
          <a:p>
            <a:pPr eaLnBrk="1" hangingPunct="1">
              <a:defRPr/>
            </a:pPr>
            <a:r>
              <a:rPr lang="es-MX" sz="2000" dirty="0"/>
              <a:t>Amenazas naturales y antrópicas:</a:t>
            </a:r>
          </a:p>
          <a:p>
            <a:pPr eaLnBrk="1" hangingPunct="1">
              <a:defRPr/>
            </a:pPr>
            <a:r>
              <a:rPr lang="en-US" sz="2000" dirty="0">
                <a:solidFill>
                  <a:srgbClr val="C00000"/>
                </a:solidFill>
              </a:rPr>
              <a:t>Natural and anthropogenic threats:</a:t>
            </a:r>
          </a:p>
          <a:p>
            <a:pPr eaLnBrk="1" hangingPunct="1">
              <a:defRPr/>
            </a:pPr>
            <a:r>
              <a:rPr lang="en-US" sz="2000" dirty="0">
                <a:solidFill>
                  <a:srgbClr val="C00000"/>
                </a:solidFill>
              </a:rPr>
              <a:t>-extreme weather events</a:t>
            </a:r>
          </a:p>
          <a:p>
            <a:pPr marL="171450" indent="-171450">
              <a:buFont typeface="Arial" pitchFamily="34" charset="0"/>
              <a:buChar char="•"/>
              <a:defRPr/>
            </a:pPr>
            <a:r>
              <a:rPr lang="es-MX" sz="2000" dirty="0"/>
              <a:t>Fenómenos meteorológicos extremos</a:t>
            </a:r>
          </a:p>
          <a:p>
            <a:pPr eaLnBrk="1" hangingPunct="1">
              <a:defRPr/>
            </a:pPr>
            <a:r>
              <a:rPr lang="en-US" sz="2000" dirty="0">
                <a:solidFill>
                  <a:srgbClr val="C00000"/>
                </a:solidFill>
              </a:rPr>
              <a:t>-ENSO events</a:t>
            </a:r>
            <a:endParaRPr lang="es-MX" sz="2000" dirty="0">
              <a:solidFill>
                <a:srgbClr val="C00000"/>
              </a:solidFill>
            </a:endParaRPr>
          </a:p>
          <a:p>
            <a:pPr marL="171450" indent="-171450">
              <a:buFont typeface="Arial" pitchFamily="34" charset="0"/>
              <a:buChar char="•"/>
              <a:defRPr/>
            </a:pPr>
            <a:r>
              <a:rPr lang="es-MX" sz="2000" dirty="0"/>
              <a:t>Eventos ENSO</a:t>
            </a:r>
          </a:p>
          <a:p>
            <a:pPr eaLnBrk="1" hangingPunct="1">
              <a:defRPr/>
            </a:pPr>
            <a:r>
              <a:rPr lang="en-US" sz="2000" dirty="0">
                <a:solidFill>
                  <a:srgbClr val="C00000"/>
                </a:solidFill>
              </a:rPr>
              <a:t>Climate change</a:t>
            </a:r>
            <a:endParaRPr lang="es-MX" sz="2000" dirty="0">
              <a:solidFill>
                <a:srgbClr val="C00000"/>
              </a:solidFill>
            </a:endParaRPr>
          </a:p>
          <a:p>
            <a:pPr marL="171450" indent="-171450">
              <a:buFont typeface="Arial" pitchFamily="34" charset="0"/>
              <a:buChar char="•"/>
              <a:defRPr/>
            </a:pPr>
            <a:r>
              <a:rPr lang="es-MX" sz="2000" dirty="0"/>
              <a:t>Cambio Climático</a:t>
            </a:r>
          </a:p>
          <a:p>
            <a:pPr marL="171450" indent="-171450">
              <a:buFont typeface="Arial" pitchFamily="34" charset="0"/>
              <a:buChar char="•"/>
              <a:defRPr/>
            </a:pPr>
            <a:r>
              <a:rPr lang="es-MX" sz="2000" dirty="0"/>
              <a:t>Pesca ilegal -</a:t>
            </a:r>
            <a:r>
              <a:rPr lang="en-US" sz="2000" dirty="0">
                <a:solidFill>
                  <a:srgbClr val="C00000"/>
                </a:solidFill>
              </a:rPr>
              <a:t>illegal fishing</a:t>
            </a:r>
            <a:endParaRPr lang="es-MX" sz="2000" dirty="0">
              <a:solidFill>
                <a:srgbClr val="C00000"/>
              </a:solidFill>
            </a:endParaRPr>
          </a:p>
          <a:p>
            <a:pPr eaLnBrk="1" hangingPunct="1">
              <a:defRPr/>
            </a:pPr>
            <a:endParaRPr lang="es-MX" sz="2000" dirty="0"/>
          </a:p>
        </p:txBody>
      </p:sp>
      <p:sp>
        <p:nvSpPr>
          <p:cNvPr id="4" name="3 Flecha derecha">
            <a:extLst>
              <a:ext uri="{FF2B5EF4-FFF2-40B4-BE49-F238E27FC236}">
                <a16:creationId xmlns:a16="http://schemas.microsoft.com/office/drawing/2014/main" id="{898DA378-62F8-4642-8DCF-6ABEEC969109}"/>
              </a:ext>
            </a:extLst>
          </p:cNvPr>
          <p:cNvSpPr/>
          <p:nvPr/>
        </p:nvSpPr>
        <p:spPr>
          <a:xfrm rot="10800000">
            <a:off x="8303493" y="1052736"/>
            <a:ext cx="1008112" cy="360040"/>
          </a:xfrm>
          <a:prstGeom prs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13" name="12 Flecha derecha">
            <a:extLst>
              <a:ext uri="{FF2B5EF4-FFF2-40B4-BE49-F238E27FC236}">
                <a16:creationId xmlns:a16="http://schemas.microsoft.com/office/drawing/2014/main" id="{D4D2AD1C-1030-4AA8-91A5-E977E07ACC19}"/>
              </a:ext>
            </a:extLst>
          </p:cNvPr>
          <p:cNvSpPr/>
          <p:nvPr/>
        </p:nvSpPr>
        <p:spPr>
          <a:xfrm rot="10800000">
            <a:off x="8337618" y="2151428"/>
            <a:ext cx="1008112" cy="36004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20492" name="4 CuadroTexto">
            <a:extLst>
              <a:ext uri="{FF2B5EF4-FFF2-40B4-BE49-F238E27FC236}">
                <a16:creationId xmlns:a16="http://schemas.microsoft.com/office/drawing/2014/main" id="{ED1BA200-B415-4993-80E8-92A660072151}"/>
              </a:ext>
            </a:extLst>
          </p:cNvPr>
          <p:cNvSpPr txBox="1">
            <a:spLocks noChangeArrowheads="1"/>
          </p:cNvSpPr>
          <p:nvPr/>
        </p:nvSpPr>
        <p:spPr bwMode="auto">
          <a:xfrm>
            <a:off x="8174162" y="2511468"/>
            <a:ext cx="31679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r>
              <a:rPr lang="es-MX" altLang="es-MX" sz="1800" dirty="0">
                <a:solidFill>
                  <a:schemeClr val="tx1"/>
                </a:solidFill>
                <a:latin typeface="Arial" panose="020B0604020202020204" pitchFamily="34" charset="0"/>
              </a:rPr>
              <a:t>Requiere Protección </a:t>
            </a:r>
            <a:r>
              <a:rPr lang="es-MX" altLang="es-MX" sz="1800" dirty="0" err="1">
                <a:solidFill>
                  <a:srgbClr val="C00000"/>
                </a:solidFill>
                <a:latin typeface="Arial" panose="020B0604020202020204" pitchFamily="34" charset="0"/>
              </a:rPr>
              <a:t>Requires</a:t>
            </a:r>
            <a:r>
              <a:rPr lang="es-MX" altLang="es-MX" sz="1800" dirty="0">
                <a:solidFill>
                  <a:srgbClr val="C00000"/>
                </a:solidFill>
                <a:latin typeface="Arial" panose="020B0604020202020204" pitchFamily="34" charset="0"/>
              </a:rPr>
              <a:t> </a:t>
            </a:r>
            <a:r>
              <a:rPr lang="es-MX" altLang="es-MX" sz="1800" dirty="0" err="1">
                <a:solidFill>
                  <a:srgbClr val="C00000"/>
                </a:solidFill>
                <a:latin typeface="Arial" panose="020B0604020202020204" pitchFamily="34" charset="0"/>
              </a:rPr>
              <a:t>Protection</a:t>
            </a:r>
            <a:endParaRPr lang="en-US" altLang="es-MX" sz="1800" dirty="0">
              <a:solidFill>
                <a:srgbClr val="C00000"/>
              </a:solidFill>
              <a:latin typeface="Arial" panose="020B0604020202020204" pitchFamily="34" charset="0"/>
            </a:endParaRPr>
          </a:p>
        </p:txBody>
      </p:sp>
      <p:pic>
        <p:nvPicPr>
          <p:cNvPr id="16398" name="Picture 15">
            <a:extLst>
              <a:ext uri="{FF2B5EF4-FFF2-40B4-BE49-F238E27FC236}">
                <a16:creationId xmlns:a16="http://schemas.microsoft.com/office/drawing/2014/main" id="{481CD8D9-C138-47D0-A266-B8713E0A26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513" y="528762"/>
            <a:ext cx="3973513" cy="31162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0494" name="2 CuadroTexto">
            <a:extLst>
              <a:ext uri="{FF2B5EF4-FFF2-40B4-BE49-F238E27FC236}">
                <a16:creationId xmlns:a16="http://schemas.microsoft.com/office/drawing/2014/main" id="{7CA351A6-3727-4529-965A-EA73037FB8FA}"/>
              </a:ext>
            </a:extLst>
          </p:cNvPr>
          <p:cNvSpPr txBox="1">
            <a:spLocks noChangeArrowheads="1"/>
          </p:cNvSpPr>
          <p:nvPr/>
        </p:nvSpPr>
        <p:spPr bwMode="auto">
          <a:xfrm>
            <a:off x="6111875" y="454025"/>
            <a:ext cx="2191626"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ea typeface="ヒラギノ角ゴ Pro W3"/>
                <a:cs typeface="ヒラギノ角ゴ Pro W3"/>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ea typeface="ヒラギノ角ゴ Pro W3"/>
                <a:cs typeface="ヒラギノ角ゴ Pro W3"/>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ヒラギノ角ゴ Pro W3"/>
                <a:cs typeface="ヒラギノ角ゴ Pro W3"/>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5pPr>
            <a:lvl6pPr marL="25146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6pPr>
            <a:lvl7pPr marL="29718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7pPr>
            <a:lvl8pPr marL="34290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8pPr>
            <a:lvl9pPr marL="3886200" indent="-228600" defTabSz="4572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ea typeface="ヒラギノ角ゴ Pro W3"/>
                <a:cs typeface="ヒラギノ角ゴ Pro W3"/>
              </a:defRPr>
            </a:lvl9pPr>
          </a:lstStyle>
          <a:p>
            <a:pPr eaLnBrk="1" hangingPunct="1">
              <a:spcBef>
                <a:spcPct val="0"/>
              </a:spcBef>
              <a:buClrTx/>
              <a:buSzTx/>
              <a:buFontTx/>
              <a:buNone/>
            </a:pPr>
            <a:endParaRPr lang="es-MX" altLang="es-MX" sz="1800" dirty="0">
              <a:solidFill>
                <a:schemeClr val="tx1"/>
              </a:solidFill>
              <a:latin typeface="Arial" panose="020B0604020202020204" pitchFamily="34" charset="0"/>
            </a:endParaRPr>
          </a:p>
          <a:p>
            <a:pPr eaLnBrk="1" hangingPunct="1">
              <a:lnSpc>
                <a:spcPct val="150000"/>
              </a:lnSpc>
              <a:spcBef>
                <a:spcPct val="0"/>
              </a:spcBef>
              <a:buClrTx/>
              <a:buSzTx/>
              <a:buFontTx/>
              <a:buNone/>
            </a:pPr>
            <a:r>
              <a:rPr lang="es-MX" altLang="es-MX" sz="1800" dirty="0">
                <a:solidFill>
                  <a:schemeClr val="tx1"/>
                </a:solidFill>
                <a:latin typeface="Arial" panose="020B0604020202020204" pitchFamily="34" charset="0"/>
              </a:rPr>
              <a:t>Consecuencias:</a:t>
            </a:r>
          </a:p>
          <a:p>
            <a:pPr eaLnBrk="1" hangingPunct="1">
              <a:spcBef>
                <a:spcPct val="0"/>
              </a:spcBef>
              <a:buClrTx/>
              <a:buSzTx/>
              <a:buFontTx/>
              <a:buNone/>
            </a:pPr>
            <a:r>
              <a:rPr lang="es-MX" altLang="es-MX" sz="1800" dirty="0">
                <a:solidFill>
                  <a:schemeClr val="tx1"/>
                </a:solidFill>
                <a:latin typeface="Arial" panose="020B0604020202020204" pitchFamily="34" charset="0"/>
              </a:rPr>
              <a:t>CCV 2007= 38.5%*</a:t>
            </a:r>
          </a:p>
          <a:p>
            <a:pPr eaLnBrk="1" hangingPunct="1">
              <a:spcBef>
                <a:spcPct val="0"/>
              </a:spcBef>
              <a:buClrTx/>
              <a:buSzTx/>
              <a:buFontTx/>
              <a:buNone/>
            </a:pPr>
            <a:r>
              <a:rPr lang="es-MX" altLang="es-MX" sz="1800" dirty="0">
                <a:solidFill>
                  <a:schemeClr val="tx1"/>
                </a:solidFill>
                <a:latin typeface="Arial" panose="020B0604020202020204" pitchFamily="34" charset="0"/>
              </a:rPr>
              <a:t>CCV 2015= 6.8%</a:t>
            </a:r>
          </a:p>
          <a:p>
            <a:pPr eaLnBrk="1" hangingPunct="1">
              <a:spcBef>
                <a:spcPct val="0"/>
              </a:spcBef>
              <a:buClrTx/>
              <a:buSzTx/>
              <a:buFontTx/>
              <a:buNone/>
            </a:pPr>
            <a:r>
              <a:rPr lang="es-MX" altLang="es-MX" sz="1800" dirty="0">
                <a:solidFill>
                  <a:schemeClr val="tx1"/>
                </a:solidFill>
                <a:latin typeface="Arial" panose="020B0604020202020204" pitchFamily="34" charset="0"/>
              </a:rPr>
              <a:t>CCV 2016= 3.2%</a:t>
            </a:r>
          </a:p>
          <a:p>
            <a:pPr eaLnBrk="1" hangingPunct="1">
              <a:spcBef>
                <a:spcPct val="0"/>
              </a:spcBef>
              <a:buClrTx/>
              <a:buSzTx/>
              <a:buFontTx/>
              <a:buNone/>
            </a:pPr>
            <a:r>
              <a:rPr lang="es-MX" altLang="es-MX" sz="1800" dirty="0">
                <a:solidFill>
                  <a:schemeClr val="tx1"/>
                </a:solidFill>
                <a:latin typeface="Arial" panose="020B0604020202020204" pitchFamily="34" charset="0"/>
              </a:rPr>
              <a:t>CCV 2017= 7.0%</a:t>
            </a:r>
          </a:p>
          <a:p>
            <a:pPr eaLnBrk="1" hangingPunct="1">
              <a:spcBef>
                <a:spcPct val="0"/>
              </a:spcBef>
              <a:buClrTx/>
              <a:buSzTx/>
              <a:buFontTx/>
              <a:buNone/>
            </a:pPr>
            <a:r>
              <a:rPr lang="es-MX" altLang="es-MX" sz="1800" dirty="0">
                <a:solidFill>
                  <a:schemeClr val="tx1"/>
                </a:solidFill>
                <a:latin typeface="Arial" panose="020B0604020202020204" pitchFamily="34" charset="0"/>
              </a:rPr>
              <a:t>CCV 2018= 8.4%</a:t>
            </a:r>
          </a:p>
          <a:p>
            <a:pPr eaLnBrk="1" hangingPunct="1">
              <a:spcBef>
                <a:spcPct val="0"/>
              </a:spcBef>
              <a:buClrTx/>
              <a:buSzTx/>
              <a:buFontTx/>
              <a:buNone/>
            </a:pPr>
            <a:endParaRPr lang="es-MX" altLang="es-MX" sz="1800" dirty="0">
              <a:solidFill>
                <a:schemeClr val="tx1"/>
              </a:solidFill>
              <a:latin typeface="Arial" panose="020B0604020202020204" pitchFamily="34" charset="0"/>
            </a:endParaRPr>
          </a:p>
          <a:p>
            <a:pPr eaLnBrk="1" hangingPunct="1">
              <a:spcBef>
                <a:spcPct val="0"/>
              </a:spcBef>
              <a:buClrTx/>
              <a:buSzTx/>
              <a:buFontTx/>
              <a:buNone/>
            </a:pPr>
            <a:r>
              <a:rPr lang="es-MX" altLang="es-MX" sz="1100" dirty="0">
                <a:solidFill>
                  <a:schemeClr val="tx1"/>
                </a:solidFill>
                <a:latin typeface="Arial" panose="020B0604020202020204" pitchFamily="34" charset="0"/>
              </a:rPr>
              <a:t>*</a:t>
            </a:r>
            <a:r>
              <a:rPr lang="es-MX" altLang="es-MX" sz="1100" dirty="0" err="1">
                <a:solidFill>
                  <a:schemeClr val="tx1"/>
                </a:solidFill>
                <a:latin typeface="Arial" panose="020B0604020202020204" pitchFamily="34" charset="0"/>
              </a:rPr>
              <a:t>López.Pérez</a:t>
            </a:r>
            <a:r>
              <a:rPr lang="es-MX" altLang="es-MX" sz="1100" dirty="0">
                <a:solidFill>
                  <a:schemeClr val="tx1"/>
                </a:solidFill>
                <a:latin typeface="Arial" panose="020B0604020202020204" pitchFamily="34" charset="0"/>
              </a:rPr>
              <a:t> et al., 2016</a:t>
            </a:r>
          </a:p>
          <a:p>
            <a:pPr eaLnBrk="1" hangingPunct="1">
              <a:spcBef>
                <a:spcPct val="0"/>
              </a:spcBef>
              <a:buClrTx/>
              <a:buSzTx/>
              <a:buFontTx/>
              <a:buNone/>
            </a:pPr>
            <a:endParaRPr lang="en-US" altLang="es-MX" sz="1100" dirty="0">
              <a:solidFill>
                <a:schemeClr val="tx1"/>
              </a:solidFill>
              <a:latin typeface="Arial" panose="020B0604020202020204" pitchFamily="34" charset="0"/>
            </a:endParaRPr>
          </a:p>
        </p:txBody>
      </p:sp>
      <p:pic>
        <p:nvPicPr>
          <p:cNvPr id="5" name="Picture 4">
            <a:extLst>
              <a:ext uri="{FF2B5EF4-FFF2-40B4-BE49-F238E27FC236}">
                <a16:creationId xmlns:a16="http://schemas.microsoft.com/office/drawing/2014/main" id="{CC491B08-234A-0D92-2E0B-FC992A204D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0101" y="3048160"/>
            <a:ext cx="5267325" cy="37528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Un coral en el agua&#10;&#10;Descripción generada automáticamente con confianza media">
            <a:extLst>
              <a:ext uri="{FF2B5EF4-FFF2-40B4-BE49-F238E27FC236}">
                <a16:creationId xmlns:a16="http://schemas.microsoft.com/office/drawing/2014/main" id="{475C65F2-FE79-439C-A0C1-E1369D384CE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9536" r="16441" b="-2"/>
          <a:stretch/>
        </p:blipFill>
        <p:spPr>
          <a:xfrm>
            <a:off x="158585" y="391886"/>
            <a:ext cx="5831830" cy="5908921"/>
          </a:xfrm>
          <a:prstGeom prst="rect">
            <a:avLst/>
          </a:prstGeom>
        </p:spPr>
      </p:pic>
      <p:pic>
        <p:nvPicPr>
          <p:cNvPr id="3" name="Imagen 2" descr="Un coral en el agua&#10;&#10;Descripción generada automáticamente con confianza media">
            <a:extLst>
              <a:ext uri="{FF2B5EF4-FFF2-40B4-BE49-F238E27FC236}">
                <a16:creationId xmlns:a16="http://schemas.microsoft.com/office/drawing/2014/main" id="{08A11632-A77B-42F0-98DF-CF086968D7D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8114" r="7782" b="-2"/>
          <a:stretch/>
        </p:blipFill>
        <p:spPr>
          <a:xfrm>
            <a:off x="6195375" y="391886"/>
            <a:ext cx="5838218" cy="5908921"/>
          </a:xfrm>
          <a:prstGeom prst="rect">
            <a:avLst/>
          </a:prstGeom>
        </p:spPr>
      </p:pic>
    </p:spTree>
    <p:extLst>
      <p:ext uri="{BB962C8B-B14F-4D97-AF65-F5344CB8AC3E}">
        <p14:creationId xmlns:p14="http://schemas.microsoft.com/office/powerpoint/2010/main" val="3163068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Un coral en el agua&#10;&#10;Descripción generada automáticamente con confianza media">
            <a:extLst>
              <a:ext uri="{FF2B5EF4-FFF2-40B4-BE49-F238E27FC236}">
                <a16:creationId xmlns:a16="http://schemas.microsoft.com/office/drawing/2014/main" id="{26CA0A32-504E-4EBF-B888-5099F3DD5AB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3672" r="22305" b="-2"/>
          <a:stretch/>
        </p:blipFill>
        <p:spPr>
          <a:xfrm>
            <a:off x="321731" y="557189"/>
            <a:ext cx="5668684" cy="5743618"/>
          </a:xfrm>
          <a:prstGeom prst="rect">
            <a:avLst/>
          </a:prstGeom>
        </p:spPr>
      </p:pic>
      <p:pic>
        <p:nvPicPr>
          <p:cNvPr id="6" name="Imagen 5" descr="Un coral en el agua&#10;&#10;Descripción generada automáticamente con confianza media">
            <a:extLst>
              <a:ext uri="{FF2B5EF4-FFF2-40B4-BE49-F238E27FC236}">
                <a16:creationId xmlns:a16="http://schemas.microsoft.com/office/drawing/2014/main" id="{45CAD875-B21F-4D6B-A9F2-0FF74CAE304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496" r="19400" b="-2"/>
          <a:stretch/>
        </p:blipFill>
        <p:spPr>
          <a:xfrm>
            <a:off x="6195375" y="557189"/>
            <a:ext cx="5674893" cy="5743618"/>
          </a:xfrm>
          <a:prstGeom prst="rect">
            <a:avLst/>
          </a:prstGeom>
        </p:spPr>
      </p:pic>
    </p:spTree>
    <p:extLst>
      <p:ext uri="{BB962C8B-B14F-4D97-AF65-F5344CB8AC3E}">
        <p14:creationId xmlns:p14="http://schemas.microsoft.com/office/powerpoint/2010/main" val="1929288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Un coral en el agua&#10;&#10;Descripción generada automáticamente con confianza media">
            <a:extLst>
              <a:ext uri="{FF2B5EF4-FFF2-40B4-BE49-F238E27FC236}">
                <a16:creationId xmlns:a16="http://schemas.microsoft.com/office/drawing/2014/main" id="{F7141F86-0003-481C-A588-3BA0E68DF3E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0429" r="15548" b="-2"/>
          <a:stretch/>
        </p:blipFill>
        <p:spPr>
          <a:xfrm>
            <a:off x="321731" y="557189"/>
            <a:ext cx="5668684" cy="5743618"/>
          </a:xfrm>
          <a:prstGeom prst="rect">
            <a:avLst/>
          </a:prstGeom>
        </p:spPr>
      </p:pic>
      <p:pic>
        <p:nvPicPr>
          <p:cNvPr id="5" name="Imagen 4" descr="Un coral en el agua&#10;&#10;Descripción generada automáticamente con confianza media">
            <a:extLst>
              <a:ext uri="{FF2B5EF4-FFF2-40B4-BE49-F238E27FC236}">
                <a16:creationId xmlns:a16="http://schemas.microsoft.com/office/drawing/2014/main" id="{F443A391-F729-4453-AACB-463003C40E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4483" r="21413" b="-2"/>
          <a:stretch/>
        </p:blipFill>
        <p:spPr>
          <a:xfrm>
            <a:off x="6195375" y="557189"/>
            <a:ext cx="5674893" cy="5743618"/>
          </a:xfrm>
          <a:prstGeom prst="rect">
            <a:avLst/>
          </a:prstGeom>
        </p:spPr>
      </p:pic>
    </p:spTree>
    <p:extLst>
      <p:ext uri="{BB962C8B-B14F-4D97-AF65-F5344CB8AC3E}">
        <p14:creationId xmlns:p14="http://schemas.microsoft.com/office/powerpoint/2010/main" val="3663626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Un coral en el agua&#10;&#10;Descripción generada automáticamente con confianza media">
            <a:extLst>
              <a:ext uri="{FF2B5EF4-FFF2-40B4-BE49-F238E27FC236}">
                <a16:creationId xmlns:a16="http://schemas.microsoft.com/office/drawing/2014/main" id="{E4DCCB2C-A8D0-495B-862B-CA57FCEA4829}"/>
              </a:ext>
            </a:extLst>
          </p:cNvPr>
          <p:cNvPicPr>
            <a:picLocks noChangeAspect="1"/>
          </p:cNvPicPr>
          <p:nvPr/>
        </p:nvPicPr>
        <p:blipFill rotWithShape="1">
          <a:blip r:embed="rId2">
            <a:extLst>
              <a:ext uri="{28A0092B-C50C-407E-A947-70E740481C1C}">
                <a14:useLocalDpi xmlns:a14="http://schemas.microsoft.com/office/drawing/2010/main" val="0"/>
              </a:ext>
            </a:extLst>
          </a:blip>
          <a:srcRect l="16174" r="9803" b="-2"/>
          <a:stretch/>
        </p:blipFill>
        <p:spPr>
          <a:xfrm>
            <a:off x="321731" y="557189"/>
            <a:ext cx="5668684" cy="5743618"/>
          </a:xfrm>
          <a:prstGeom prst="rect">
            <a:avLst/>
          </a:prstGeom>
        </p:spPr>
      </p:pic>
      <p:pic>
        <p:nvPicPr>
          <p:cNvPr id="3" name="Imagen 2" descr="Un coral en el agua&#10;&#10;Descripción generada automáticamente con confianza media">
            <a:extLst>
              <a:ext uri="{FF2B5EF4-FFF2-40B4-BE49-F238E27FC236}">
                <a16:creationId xmlns:a16="http://schemas.microsoft.com/office/drawing/2014/main" id="{8FEFA2DD-DFCD-49DD-A044-1B3F0AAA5CB1}"/>
              </a:ext>
            </a:extLst>
          </p:cNvPr>
          <p:cNvPicPr>
            <a:picLocks noChangeAspect="1"/>
          </p:cNvPicPr>
          <p:nvPr/>
        </p:nvPicPr>
        <p:blipFill rotWithShape="1">
          <a:blip r:embed="rId3">
            <a:extLst>
              <a:ext uri="{28A0092B-C50C-407E-A947-70E740481C1C}">
                <a14:useLocalDpi xmlns:a14="http://schemas.microsoft.com/office/drawing/2010/main" val="0"/>
              </a:ext>
            </a:extLst>
          </a:blip>
          <a:srcRect l="15407" r="10489" b="-2"/>
          <a:stretch/>
        </p:blipFill>
        <p:spPr>
          <a:xfrm>
            <a:off x="6195375" y="557189"/>
            <a:ext cx="5674893" cy="5743618"/>
          </a:xfrm>
          <a:prstGeom prst="rect">
            <a:avLst/>
          </a:prstGeom>
        </p:spPr>
      </p:pic>
    </p:spTree>
    <p:extLst>
      <p:ext uri="{BB962C8B-B14F-4D97-AF65-F5344CB8AC3E}">
        <p14:creationId xmlns:p14="http://schemas.microsoft.com/office/powerpoint/2010/main" val="1662956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Un grupo de personas caminando en la tierra&#10;&#10;Descripción generada automáticamente">
            <a:extLst>
              <a:ext uri="{FF2B5EF4-FFF2-40B4-BE49-F238E27FC236}">
                <a16:creationId xmlns:a16="http://schemas.microsoft.com/office/drawing/2014/main" id="{183B837D-60E7-4B13-A6C2-7836619B181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1109" r="14868" b="-2"/>
          <a:stretch/>
        </p:blipFill>
        <p:spPr>
          <a:xfrm>
            <a:off x="6096000" y="557189"/>
            <a:ext cx="5668684" cy="5743618"/>
          </a:xfrm>
          <a:prstGeom prst="rect">
            <a:avLst/>
          </a:prstGeom>
        </p:spPr>
      </p:pic>
      <p:pic>
        <p:nvPicPr>
          <p:cNvPr id="3" name="Imagen 2" descr="Un atardecer en el mar&#10;&#10;Descripción generada automáticamente">
            <a:extLst>
              <a:ext uri="{FF2B5EF4-FFF2-40B4-BE49-F238E27FC236}">
                <a16:creationId xmlns:a16="http://schemas.microsoft.com/office/drawing/2014/main" id="{DD4EB7E2-F883-450B-B967-5659E7EF530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028" r="18868" b="-2"/>
          <a:stretch/>
        </p:blipFill>
        <p:spPr>
          <a:xfrm>
            <a:off x="211316" y="557189"/>
            <a:ext cx="5674893" cy="5743618"/>
          </a:xfrm>
          <a:prstGeom prst="rect">
            <a:avLst/>
          </a:prstGeom>
        </p:spPr>
      </p:pic>
      <p:sp>
        <p:nvSpPr>
          <p:cNvPr id="2" name="CuadroTexto 1">
            <a:extLst>
              <a:ext uri="{FF2B5EF4-FFF2-40B4-BE49-F238E27FC236}">
                <a16:creationId xmlns:a16="http://schemas.microsoft.com/office/drawing/2014/main" id="{CB20F0EF-074E-F61D-6513-A614BE9B69CA}"/>
              </a:ext>
            </a:extLst>
          </p:cNvPr>
          <p:cNvSpPr txBox="1"/>
          <p:nvPr/>
        </p:nvSpPr>
        <p:spPr>
          <a:xfrm>
            <a:off x="5559837" y="73890"/>
            <a:ext cx="652743" cy="369332"/>
          </a:xfrm>
          <a:prstGeom prst="rect">
            <a:avLst/>
          </a:prstGeom>
          <a:noFill/>
        </p:spPr>
        <p:txBody>
          <a:bodyPr wrap="none" rtlCol="0">
            <a:spAutoFit/>
          </a:bodyPr>
          <a:lstStyle/>
          <a:p>
            <a:r>
              <a:rPr lang="es-MX" dirty="0"/>
              <a:t>2021</a:t>
            </a:r>
          </a:p>
        </p:txBody>
      </p:sp>
    </p:spTree>
    <p:extLst>
      <p:ext uri="{BB962C8B-B14F-4D97-AF65-F5344CB8AC3E}">
        <p14:creationId xmlns:p14="http://schemas.microsoft.com/office/powerpoint/2010/main" val="4212099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0845F8D-38B3-4702-BED0-12E543F5A5A8}"/>
              </a:ext>
            </a:extLst>
          </p:cNvPr>
          <p:cNvSpPr txBox="1"/>
          <p:nvPr/>
        </p:nvSpPr>
        <p:spPr>
          <a:xfrm>
            <a:off x="648931" y="2438400"/>
            <a:ext cx="3505494"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err="1"/>
              <a:t>Riqueza</a:t>
            </a:r>
            <a:r>
              <a:rPr lang="en-US" sz="2000" dirty="0"/>
              <a:t> de </a:t>
            </a:r>
            <a:r>
              <a:rPr lang="en-US" sz="2000" dirty="0" err="1"/>
              <a:t>especies</a:t>
            </a:r>
            <a:r>
              <a:rPr lang="en-US" sz="2000" dirty="0"/>
              <a:t> 2021</a:t>
            </a:r>
          </a:p>
          <a:p>
            <a:pPr>
              <a:lnSpc>
                <a:spcPct val="90000"/>
              </a:lnSpc>
              <a:spcAft>
                <a:spcPts val="600"/>
              </a:spcAft>
            </a:pPr>
            <a:r>
              <a:rPr lang="en-US" sz="2000" dirty="0">
                <a:solidFill>
                  <a:srgbClr val="C00000"/>
                </a:solidFill>
              </a:rPr>
              <a:t>Species richness 2021</a:t>
            </a:r>
          </a:p>
          <a:p>
            <a:pPr indent="-228600">
              <a:lnSpc>
                <a:spcPct val="90000"/>
              </a:lnSpc>
              <a:spcAft>
                <a:spcPts val="600"/>
              </a:spcAft>
              <a:buFont typeface="Arial" panose="020B0604020202020204" pitchFamily="34" charset="0"/>
              <a:buChar char="•"/>
            </a:pPr>
            <a:r>
              <a:rPr lang="en-US" sz="2000" i="1" dirty="0" err="1"/>
              <a:t>Pocillopora</a:t>
            </a:r>
            <a:r>
              <a:rPr lang="en-US" sz="2000" dirty="0"/>
              <a:t>: 6 </a:t>
            </a:r>
            <a:r>
              <a:rPr lang="en-US" sz="2000" dirty="0" err="1"/>
              <a:t>especies</a:t>
            </a:r>
            <a:endParaRPr lang="en-US" sz="2000" dirty="0"/>
          </a:p>
          <a:p>
            <a:pPr indent="-228600">
              <a:lnSpc>
                <a:spcPct val="90000"/>
              </a:lnSpc>
              <a:spcAft>
                <a:spcPts val="600"/>
              </a:spcAft>
              <a:buFont typeface="Arial" panose="020B0604020202020204" pitchFamily="34" charset="0"/>
              <a:buChar char="•"/>
            </a:pPr>
            <a:r>
              <a:rPr lang="en-US" sz="2000" i="1" dirty="0"/>
              <a:t>Porites</a:t>
            </a:r>
            <a:r>
              <a:rPr lang="en-US" sz="2000" dirty="0"/>
              <a:t> 2 </a:t>
            </a:r>
            <a:r>
              <a:rPr lang="en-US" sz="2000" dirty="0" err="1"/>
              <a:t>especies</a:t>
            </a:r>
            <a:endParaRPr lang="en-US" sz="2000" dirty="0"/>
          </a:p>
          <a:p>
            <a:pPr indent="-228600">
              <a:lnSpc>
                <a:spcPct val="90000"/>
              </a:lnSpc>
              <a:spcAft>
                <a:spcPts val="600"/>
              </a:spcAft>
              <a:buFont typeface="Arial" panose="020B0604020202020204" pitchFamily="34" charset="0"/>
              <a:buChar char="•"/>
            </a:pPr>
            <a:r>
              <a:rPr lang="en-US" sz="2000" i="1" dirty="0" err="1"/>
              <a:t>Psammocora</a:t>
            </a:r>
            <a:r>
              <a:rPr lang="en-US" sz="2000" dirty="0"/>
              <a:t>: 1 </a:t>
            </a:r>
            <a:r>
              <a:rPr lang="en-US" sz="2000" dirty="0" err="1"/>
              <a:t>especie</a:t>
            </a:r>
            <a:endParaRPr lang="en-US" sz="2000" dirty="0"/>
          </a:p>
          <a:p>
            <a:pPr indent="-228600">
              <a:lnSpc>
                <a:spcPct val="90000"/>
              </a:lnSpc>
              <a:spcAft>
                <a:spcPts val="600"/>
              </a:spcAft>
              <a:buFont typeface="Arial" panose="020B0604020202020204" pitchFamily="34" charset="0"/>
              <a:buChar char="•"/>
            </a:pPr>
            <a:r>
              <a:rPr lang="en-US" sz="2000" i="1" dirty="0" err="1"/>
              <a:t>Pavona</a:t>
            </a:r>
            <a:r>
              <a:rPr lang="en-US" sz="2000" dirty="0"/>
              <a:t>: 3 </a:t>
            </a:r>
            <a:r>
              <a:rPr lang="en-US" sz="2000" dirty="0" err="1"/>
              <a:t>especies</a:t>
            </a:r>
            <a:endParaRPr lang="en-US" sz="2000" dirty="0"/>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Total 12 </a:t>
            </a:r>
            <a:r>
              <a:rPr lang="en-US" sz="2000" dirty="0" err="1"/>
              <a:t>especies</a:t>
            </a:r>
            <a:endParaRPr lang="en-US" sz="2000" dirty="0"/>
          </a:p>
        </p:txBody>
      </p:sp>
      <p:pic>
        <p:nvPicPr>
          <p:cNvPr id="5" name="Picture 4">
            <a:extLst>
              <a:ext uri="{FF2B5EF4-FFF2-40B4-BE49-F238E27FC236}">
                <a16:creationId xmlns:a16="http://schemas.microsoft.com/office/drawing/2014/main" id="{52557E7B-977D-6F57-1AB8-FBD4D5820D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4860" y="435869"/>
            <a:ext cx="8286977" cy="6422131"/>
          </a:xfrm>
          <a:prstGeom prst="rect">
            <a:avLst/>
          </a:prstGeom>
        </p:spPr>
      </p:pic>
    </p:spTree>
    <p:extLst>
      <p:ext uri="{BB962C8B-B14F-4D97-AF65-F5344CB8AC3E}">
        <p14:creationId xmlns:p14="http://schemas.microsoft.com/office/powerpoint/2010/main" val="2869205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ez nadando en el mar&#10;&#10;Descripción generada automáticamente con confianza media">
            <a:extLst>
              <a:ext uri="{FF2B5EF4-FFF2-40B4-BE49-F238E27FC236}">
                <a16:creationId xmlns:a16="http://schemas.microsoft.com/office/drawing/2014/main" id="{21BC6EA4-8EAD-4095-B1D4-2395FA0A34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3467" y="1661887"/>
            <a:ext cx="5294716" cy="3534223"/>
          </a:xfrm>
          <a:prstGeom prst="rect">
            <a:avLst/>
          </a:prstGeom>
        </p:spPr>
      </p:pic>
      <p:pic>
        <p:nvPicPr>
          <p:cNvPr id="5" name="Imagen 4" descr="Imagen de la pantalla de un video juego&#10;&#10;Descripción generada automáticamente con confianza baja">
            <a:extLst>
              <a:ext uri="{FF2B5EF4-FFF2-40B4-BE49-F238E27FC236}">
                <a16:creationId xmlns:a16="http://schemas.microsoft.com/office/drawing/2014/main" id="{D3A7F677-1DDC-4E32-831C-577CAD96C2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3817" y="1661889"/>
            <a:ext cx="5294715" cy="3534222"/>
          </a:xfrm>
          <a:prstGeom prst="rect">
            <a:avLst/>
          </a:prstGeom>
        </p:spPr>
      </p:pic>
    </p:spTree>
    <p:extLst>
      <p:ext uri="{BB962C8B-B14F-4D97-AF65-F5344CB8AC3E}">
        <p14:creationId xmlns:p14="http://schemas.microsoft.com/office/powerpoint/2010/main" val="2670327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Un coral en el mar&#10;&#10;Descripción generada automáticamente con confianza media">
            <a:extLst>
              <a:ext uri="{FF2B5EF4-FFF2-40B4-BE49-F238E27FC236}">
                <a16:creationId xmlns:a16="http://schemas.microsoft.com/office/drawing/2014/main" id="{EFC22627-A97D-44AE-B3FB-0D8A89840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661887"/>
            <a:ext cx="5294716" cy="3534223"/>
          </a:xfrm>
          <a:prstGeom prst="rect">
            <a:avLst/>
          </a:prstGeom>
        </p:spPr>
      </p:pic>
      <p:pic>
        <p:nvPicPr>
          <p:cNvPr id="3" name="Imagen 2" descr="Un grupo de coral&#10;&#10;Descripción generada automáticamente con confianza media">
            <a:extLst>
              <a:ext uri="{FF2B5EF4-FFF2-40B4-BE49-F238E27FC236}">
                <a16:creationId xmlns:a16="http://schemas.microsoft.com/office/drawing/2014/main" id="{08519857-07DB-4842-9CAD-C6E914FE8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817" y="1661889"/>
            <a:ext cx="5294715" cy="3534222"/>
          </a:xfrm>
          <a:prstGeom prst="rect">
            <a:avLst/>
          </a:prstGeom>
        </p:spPr>
      </p:pic>
    </p:spTree>
    <p:extLst>
      <p:ext uri="{BB962C8B-B14F-4D97-AF65-F5344CB8AC3E}">
        <p14:creationId xmlns:p14="http://schemas.microsoft.com/office/powerpoint/2010/main" val="18572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texto&#10;&#10;Descripción generada con confianza alta">
            <a:extLst>
              <a:ext uri="{FF2B5EF4-FFF2-40B4-BE49-F238E27FC236}">
                <a16:creationId xmlns:a16="http://schemas.microsoft.com/office/drawing/2014/main" id="{413DEE28-5731-4008-9A7B-FF73FC52B49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8647" y="634072"/>
            <a:ext cx="11574706" cy="5589856"/>
          </a:xfrm>
          <a:prstGeom prst="rect">
            <a:avLst/>
          </a:prstGeom>
        </p:spPr>
      </p:pic>
    </p:spTree>
    <p:extLst>
      <p:ext uri="{BB962C8B-B14F-4D97-AF65-F5344CB8AC3E}">
        <p14:creationId xmlns:p14="http://schemas.microsoft.com/office/powerpoint/2010/main" val="3277901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E1522B2-0DB3-4E2D-8A20-CA0320446505}"/>
              </a:ext>
            </a:extLst>
          </p:cNvPr>
          <p:cNvSpPr txBox="1"/>
          <p:nvPr/>
        </p:nvSpPr>
        <p:spPr>
          <a:xfrm>
            <a:off x="228600" y="298939"/>
            <a:ext cx="3167378" cy="3170099"/>
          </a:xfrm>
          <a:prstGeom prst="rect">
            <a:avLst/>
          </a:prstGeom>
          <a:noFill/>
        </p:spPr>
        <p:txBody>
          <a:bodyPr wrap="square" rtlCol="0">
            <a:spAutoFit/>
          </a:bodyPr>
          <a:lstStyle/>
          <a:p>
            <a:pPr algn="just"/>
            <a:r>
              <a:rPr lang="es-ES_tradnl" sz="2000" dirty="0"/>
              <a:t>Área de Estudio</a:t>
            </a:r>
          </a:p>
          <a:p>
            <a:pPr algn="just"/>
            <a:r>
              <a:rPr lang="es-ES_tradnl" sz="2000" dirty="0"/>
              <a:t>Isla Larga:</a:t>
            </a:r>
          </a:p>
          <a:p>
            <a:pPr algn="just"/>
            <a:r>
              <a:rPr lang="es-ES_tradnl" sz="2000" dirty="0"/>
              <a:t>CM= Cueva del Muerto</a:t>
            </a:r>
          </a:p>
          <a:p>
            <a:pPr algn="just"/>
            <a:r>
              <a:rPr lang="es-ES_tradnl" sz="2000" dirty="0"/>
              <a:t>ZR= Zona de restauración</a:t>
            </a:r>
          </a:p>
          <a:p>
            <a:pPr algn="just"/>
            <a:r>
              <a:rPr lang="es-ES_tradnl" sz="2000" dirty="0"/>
              <a:t>ZRS= Zona Restauración Sur</a:t>
            </a:r>
          </a:p>
          <a:p>
            <a:pPr algn="just"/>
            <a:endParaRPr lang="es-ES_tradnl" sz="2000" dirty="0"/>
          </a:p>
          <a:p>
            <a:pPr algn="just"/>
            <a:r>
              <a:rPr lang="es-ES_tradnl" sz="2000" dirty="0"/>
              <a:t>Isla Redonda:</a:t>
            </a:r>
          </a:p>
          <a:p>
            <a:pPr algn="just"/>
            <a:r>
              <a:rPr lang="es-ES_tradnl" sz="2000" dirty="0"/>
              <a:t>AM= Amarradero</a:t>
            </a:r>
          </a:p>
          <a:p>
            <a:pPr algn="just"/>
            <a:r>
              <a:rPr lang="es-ES_tradnl" sz="2000" dirty="0"/>
              <a:t>PP= Plataforma Pavonas</a:t>
            </a:r>
          </a:p>
          <a:p>
            <a:pPr algn="just"/>
            <a:r>
              <a:rPr lang="es-ES_tradnl" sz="2000" dirty="0"/>
              <a:t>PAMOR= Playa del Amor</a:t>
            </a:r>
            <a:endParaRPr lang="es-ES" sz="2000" dirty="0"/>
          </a:p>
        </p:txBody>
      </p:sp>
      <p:pic>
        <p:nvPicPr>
          <p:cNvPr id="4" name="Imagen 3">
            <a:extLst>
              <a:ext uri="{FF2B5EF4-FFF2-40B4-BE49-F238E27FC236}">
                <a16:creationId xmlns:a16="http://schemas.microsoft.com/office/drawing/2014/main" id="{B6EE3588-AE49-480F-97A8-99CF55D730F7}"/>
              </a:ext>
            </a:extLst>
          </p:cNvPr>
          <p:cNvPicPr/>
          <p:nvPr/>
        </p:nvPicPr>
        <p:blipFill>
          <a:blip r:embed="rId2" cstate="email">
            <a:extLst>
              <a:ext uri="{28A0092B-C50C-407E-A947-70E740481C1C}">
                <a14:useLocalDpi xmlns:a14="http://schemas.microsoft.com/office/drawing/2010/main"/>
              </a:ext>
            </a:extLst>
          </a:blip>
          <a:stretch>
            <a:fillRect/>
          </a:stretch>
        </p:blipFill>
        <p:spPr>
          <a:xfrm>
            <a:off x="3395978" y="668271"/>
            <a:ext cx="8424960" cy="5261113"/>
          </a:xfrm>
          <a:prstGeom prst="rect">
            <a:avLst/>
          </a:prstGeom>
        </p:spPr>
      </p:pic>
      <p:sp>
        <p:nvSpPr>
          <p:cNvPr id="2" name="TextBox 1">
            <a:extLst>
              <a:ext uri="{FF2B5EF4-FFF2-40B4-BE49-F238E27FC236}">
                <a16:creationId xmlns:a16="http://schemas.microsoft.com/office/drawing/2014/main" id="{E95D0E22-D6DB-7E40-BB9B-E0A41E396F87}"/>
              </a:ext>
            </a:extLst>
          </p:cNvPr>
          <p:cNvSpPr txBox="1"/>
          <p:nvPr/>
        </p:nvSpPr>
        <p:spPr>
          <a:xfrm>
            <a:off x="228599" y="3367454"/>
            <a:ext cx="3015763" cy="2862322"/>
          </a:xfrm>
          <a:prstGeom prst="rect">
            <a:avLst/>
          </a:prstGeom>
          <a:noFill/>
        </p:spPr>
        <p:txBody>
          <a:bodyPr wrap="square" rtlCol="0">
            <a:spAutoFit/>
          </a:bodyPr>
          <a:lstStyle/>
          <a:p>
            <a:r>
              <a:rPr lang="en-US" dirty="0">
                <a:solidFill>
                  <a:srgbClr val="C00000"/>
                </a:solidFill>
              </a:rPr>
              <a:t>Study area</a:t>
            </a:r>
          </a:p>
          <a:p>
            <a:r>
              <a:rPr lang="en-US" dirty="0">
                <a:solidFill>
                  <a:srgbClr val="C00000"/>
                </a:solidFill>
              </a:rPr>
              <a:t>Long Island:</a:t>
            </a:r>
          </a:p>
          <a:p>
            <a:r>
              <a:rPr lang="en-US" dirty="0">
                <a:solidFill>
                  <a:srgbClr val="C00000"/>
                </a:solidFill>
              </a:rPr>
              <a:t>CM= Cave of the Dead</a:t>
            </a:r>
          </a:p>
          <a:p>
            <a:r>
              <a:rPr lang="en-US" dirty="0">
                <a:solidFill>
                  <a:srgbClr val="C00000"/>
                </a:solidFill>
              </a:rPr>
              <a:t>ZR= Restoration zone</a:t>
            </a:r>
          </a:p>
          <a:p>
            <a:r>
              <a:rPr lang="en-US" dirty="0">
                <a:solidFill>
                  <a:srgbClr val="C00000"/>
                </a:solidFill>
              </a:rPr>
              <a:t>ZRS= South Restoration Zone</a:t>
            </a:r>
          </a:p>
          <a:p>
            <a:endParaRPr lang="en-US" dirty="0">
              <a:solidFill>
                <a:srgbClr val="C00000"/>
              </a:solidFill>
            </a:endParaRPr>
          </a:p>
          <a:p>
            <a:r>
              <a:rPr lang="en-US" dirty="0">
                <a:solidFill>
                  <a:srgbClr val="C00000"/>
                </a:solidFill>
              </a:rPr>
              <a:t>Round Island:</a:t>
            </a:r>
          </a:p>
          <a:p>
            <a:r>
              <a:rPr lang="en-US" dirty="0">
                <a:solidFill>
                  <a:srgbClr val="C00000"/>
                </a:solidFill>
              </a:rPr>
              <a:t>AM= Berth</a:t>
            </a:r>
          </a:p>
          <a:p>
            <a:r>
              <a:rPr lang="en-US" dirty="0">
                <a:solidFill>
                  <a:srgbClr val="C00000"/>
                </a:solidFill>
              </a:rPr>
              <a:t>PP= </a:t>
            </a:r>
            <a:r>
              <a:rPr lang="en-US" dirty="0" err="1">
                <a:solidFill>
                  <a:srgbClr val="C00000"/>
                </a:solidFill>
              </a:rPr>
              <a:t>Pavonas</a:t>
            </a:r>
            <a:r>
              <a:rPr lang="en-US" dirty="0">
                <a:solidFill>
                  <a:srgbClr val="C00000"/>
                </a:solidFill>
              </a:rPr>
              <a:t> Platform</a:t>
            </a:r>
          </a:p>
          <a:p>
            <a:r>
              <a:rPr lang="en-US" dirty="0">
                <a:solidFill>
                  <a:srgbClr val="C00000"/>
                </a:solidFill>
              </a:rPr>
              <a:t>PAMOR= Beach of Love</a:t>
            </a:r>
          </a:p>
        </p:txBody>
      </p:sp>
      <p:sp>
        <p:nvSpPr>
          <p:cNvPr id="3" name="TextBox 2">
            <a:extLst>
              <a:ext uri="{FF2B5EF4-FFF2-40B4-BE49-F238E27FC236}">
                <a16:creationId xmlns:a16="http://schemas.microsoft.com/office/drawing/2014/main" id="{730E960F-4AE4-976C-E4BF-F289FEF651FD}"/>
              </a:ext>
            </a:extLst>
          </p:cNvPr>
          <p:cNvSpPr txBox="1"/>
          <p:nvPr/>
        </p:nvSpPr>
        <p:spPr>
          <a:xfrm>
            <a:off x="3395978" y="808864"/>
            <a:ext cx="3490547" cy="954107"/>
          </a:xfrm>
          <a:prstGeom prst="rect">
            <a:avLst/>
          </a:prstGeom>
          <a:noFill/>
        </p:spPr>
        <p:txBody>
          <a:bodyPr wrap="square" rtlCol="0">
            <a:spAutoFit/>
          </a:bodyPr>
          <a:lstStyle/>
          <a:p>
            <a:r>
              <a:rPr lang="en-US" sz="2800" dirty="0"/>
              <a:t>Islas </a:t>
            </a:r>
            <a:r>
              <a:rPr lang="en-US" sz="2800" dirty="0" err="1"/>
              <a:t>Marietas</a:t>
            </a:r>
            <a:r>
              <a:rPr lang="en-US" sz="2800" dirty="0"/>
              <a:t>- </a:t>
            </a:r>
            <a:r>
              <a:rPr lang="en-US" sz="2800" dirty="0" err="1">
                <a:solidFill>
                  <a:srgbClr val="C00000"/>
                </a:solidFill>
              </a:rPr>
              <a:t>Marieta</a:t>
            </a:r>
            <a:r>
              <a:rPr lang="en-US" sz="2800" dirty="0">
                <a:solidFill>
                  <a:srgbClr val="C00000"/>
                </a:solidFill>
              </a:rPr>
              <a:t> Islands</a:t>
            </a:r>
          </a:p>
        </p:txBody>
      </p:sp>
    </p:spTree>
    <p:extLst>
      <p:ext uri="{BB962C8B-B14F-4D97-AF65-F5344CB8AC3E}">
        <p14:creationId xmlns:p14="http://schemas.microsoft.com/office/powerpoint/2010/main" val="379717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5D806FAF-4A07-4509-AFF5-D6C17153FE43}"/>
              </a:ext>
            </a:extLst>
          </p:cNvPr>
          <p:cNvSpPr txBox="1">
            <a:spLocks noChangeArrowheads="1"/>
          </p:cNvSpPr>
          <p:nvPr/>
        </p:nvSpPr>
        <p:spPr>
          <a:xfrm>
            <a:off x="337931" y="244899"/>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ES" sz="3600" dirty="0"/>
              <a:t>Métodos:</a:t>
            </a:r>
          </a:p>
        </p:txBody>
      </p:sp>
      <p:sp>
        <p:nvSpPr>
          <p:cNvPr id="4" name="Text Box 7">
            <a:extLst>
              <a:ext uri="{FF2B5EF4-FFF2-40B4-BE49-F238E27FC236}">
                <a16:creationId xmlns:a16="http://schemas.microsoft.com/office/drawing/2014/main" id="{04707B1D-B491-4B5F-BF8C-A56B9D9E7CAA}"/>
              </a:ext>
            </a:extLst>
          </p:cNvPr>
          <p:cNvSpPr txBox="1">
            <a:spLocks noChangeArrowheads="1"/>
          </p:cNvSpPr>
          <p:nvPr/>
        </p:nvSpPr>
        <p:spPr bwMode="auto">
          <a:xfrm>
            <a:off x="214144" y="1135531"/>
            <a:ext cx="26066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MX" altLang="es-ES" sz="2000" dirty="0"/>
              <a:t>Estructura de la</a:t>
            </a:r>
          </a:p>
          <a:p>
            <a:r>
              <a:rPr lang="es-MX" altLang="es-ES" sz="2000" dirty="0"/>
              <a:t>Comunidad coralina:</a:t>
            </a:r>
          </a:p>
        </p:txBody>
      </p:sp>
      <p:grpSp>
        <p:nvGrpSpPr>
          <p:cNvPr id="5" name="Group 8">
            <a:extLst>
              <a:ext uri="{FF2B5EF4-FFF2-40B4-BE49-F238E27FC236}">
                <a16:creationId xmlns:a16="http://schemas.microsoft.com/office/drawing/2014/main" id="{594BF6FF-C6FE-4B58-B864-42B8BDDF5E11}"/>
              </a:ext>
            </a:extLst>
          </p:cNvPr>
          <p:cNvGrpSpPr>
            <a:grpSpLocks/>
          </p:cNvGrpSpPr>
          <p:nvPr/>
        </p:nvGrpSpPr>
        <p:grpSpPr bwMode="auto">
          <a:xfrm>
            <a:off x="2017506" y="1387899"/>
            <a:ext cx="1139825" cy="2131156"/>
            <a:chOff x="798" y="2448"/>
            <a:chExt cx="690" cy="720"/>
          </a:xfrm>
        </p:grpSpPr>
        <p:sp>
          <p:nvSpPr>
            <p:cNvPr id="6" name="Text Box 9">
              <a:extLst>
                <a:ext uri="{FF2B5EF4-FFF2-40B4-BE49-F238E27FC236}">
                  <a16:creationId xmlns:a16="http://schemas.microsoft.com/office/drawing/2014/main" id="{91CDA518-731C-47C5-9165-93338D26DB31}"/>
                </a:ext>
              </a:extLst>
            </p:cNvPr>
            <p:cNvSpPr txBox="1">
              <a:spLocks noChangeArrowheads="1"/>
            </p:cNvSpPr>
            <p:nvPr/>
          </p:nvSpPr>
          <p:spPr bwMode="auto">
            <a:xfrm>
              <a:off x="798" y="2688"/>
              <a:ext cx="111"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p>
          </p:txBody>
        </p:sp>
        <p:sp>
          <p:nvSpPr>
            <p:cNvPr id="7" name="AutoShape 10">
              <a:extLst>
                <a:ext uri="{FF2B5EF4-FFF2-40B4-BE49-F238E27FC236}">
                  <a16:creationId xmlns:a16="http://schemas.microsoft.com/office/drawing/2014/main" id="{3F12EDE8-8673-44FE-BFD0-3019A5450FA9}"/>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8" name="Text Box 11">
            <a:extLst>
              <a:ext uri="{FF2B5EF4-FFF2-40B4-BE49-F238E27FC236}">
                <a16:creationId xmlns:a16="http://schemas.microsoft.com/office/drawing/2014/main" id="{2DF8AD9B-9CC3-460D-B0E9-2520CE4C993B}"/>
              </a:ext>
            </a:extLst>
          </p:cNvPr>
          <p:cNvSpPr txBox="1">
            <a:spLocks noChangeArrowheads="1"/>
          </p:cNvSpPr>
          <p:nvPr/>
        </p:nvSpPr>
        <p:spPr bwMode="auto">
          <a:xfrm>
            <a:off x="3020971" y="1396517"/>
            <a:ext cx="427379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30 Transectos de banda de 20m x 1m,</a:t>
            </a:r>
          </a:p>
          <a:p>
            <a:r>
              <a:rPr lang="es-MX" altLang="es-ES" sz="2000" dirty="0"/>
              <a:t>30 Transectos de banda de 25 x 1m con</a:t>
            </a:r>
          </a:p>
          <a:p>
            <a:r>
              <a:rPr lang="es-MX" altLang="es-ES" sz="2000" dirty="0"/>
              <a:t>6 marcos cuadrados de 1m</a:t>
            </a:r>
            <a:r>
              <a:rPr lang="es-MX" altLang="es-ES" sz="2000" baseline="30000" dirty="0"/>
              <a:t>2</a:t>
            </a:r>
          </a:p>
          <a:p>
            <a:r>
              <a:rPr lang="es-MX" altLang="es-ES" sz="2000" dirty="0"/>
              <a:t>1.5 a 12 m profundidad</a:t>
            </a:r>
            <a:endParaRPr lang="en-US" altLang="es-ES" sz="2000" dirty="0"/>
          </a:p>
        </p:txBody>
      </p:sp>
      <p:sp>
        <p:nvSpPr>
          <p:cNvPr id="9" name="Text Box 12">
            <a:extLst>
              <a:ext uri="{FF2B5EF4-FFF2-40B4-BE49-F238E27FC236}">
                <a16:creationId xmlns:a16="http://schemas.microsoft.com/office/drawing/2014/main" id="{AD13A7B8-420A-4E56-8411-DDB2F36BC3E1}"/>
              </a:ext>
            </a:extLst>
          </p:cNvPr>
          <p:cNvSpPr txBox="1">
            <a:spLocks noChangeArrowheads="1"/>
          </p:cNvSpPr>
          <p:nvPr/>
        </p:nvSpPr>
        <p:spPr bwMode="auto">
          <a:xfrm>
            <a:off x="3082757" y="2842235"/>
            <a:ext cx="21212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Cobertura coralina</a:t>
            </a:r>
            <a:endParaRPr lang="en-US" altLang="es-ES" sz="2000" dirty="0"/>
          </a:p>
        </p:txBody>
      </p:sp>
      <p:sp>
        <p:nvSpPr>
          <p:cNvPr id="10" name="Text Box 13">
            <a:extLst>
              <a:ext uri="{FF2B5EF4-FFF2-40B4-BE49-F238E27FC236}">
                <a16:creationId xmlns:a16="http://schemas.microsoft.com/office/drawing/2014/main" id="{B08CFB34-95D6-49D9-B8C0-417FBCE942E8}"/>
              </a:ext>
            </a:extLst>
          </p:cNvPr>
          <p:cNvSpPr txBox="1">
            <a:spLocks noChangeArrowheads="1"/>
          </p:cNvSpPr>
          <p:nvPr/>
        </p:nvSpPr>
        <p:spPr bwMode="auto">
          <a:xfrm>
            <a:off x="3020972" y="3143482"/>
            <a:ext cx="42147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 altLang="es-ES" sz="2000" dirty="0"/>
              <a:t>Normal, blanqueado, muerto</a:t>
            </a:r>
          </a:p>
        </p:txBody>
      </p:sp>
      <p:grpSp>
        <p:nvGrpSpPr>
          <p:cNvPr id="11" name="Group 17">
            <a:extLst>
              <a:ext uri="{FF2B5EF4-FFF2-40B4-BE49-F238E27FC236}">
                <a16:creationId xmlns:a16="http://schemas.microsoft.com/office/drawing/2014/main" id="{4FDD478C-7EF6-4351-AD8A-899FC934734F}"/>
              </a:ext>
            </a:extLst>
          </p:cNvPr>
          <p:cNvGrpSpPr>
            <a:grpSpLocks/>
          </p:cNvGrpSpPr>
          <p:nvPr/>
        </p:nvGrpSpPr>
        <p:grpSpPr bwMode="auto">
          <a:xfrm>
            <a:off x="2039731" y="3747476"/>
            <a:ext cx="1139825" cy="2741418"/>
            <a:chOff x="798" y="2448"/>
            <a:chExt cx="690" cy="720"/>
          </a:xfrm>
        </p:grpSpPr>
        <p:sp>
          <p:nvSpPr>
            <p:cNvPr id="12" name="Text Box 18">
              <a:extLst>
                <a:ext uri="{FF2B5EF4-FFF2-40B4-BE49-F238E27FC236}">
                  <a16:creationId xmlns:a16="http://schemas.microsoft.com/office/drawing/2014/main" id="{7298C741-A368-4D41-A4CF-C65DA59865C2}"/>
                </a:ext>
              </a:extLst>
            </p:cNvPr>
            <p:cNvSpPr txBox="1">
              <a:spLocks noChangeArrowheads="1"/>
            </p:cNvSpPr>
            <p:nvPr/>
          </p:nvSpPr>
          <p:spPr bwMode="auto">
            <a:xfrm>
              <a:off x="798" y="2688"/>
              <a:ext cx="112" cy="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p>
          </p:txBody>
        </p:sp>
        <p:sp>
          <p:nvSpPr>
            <p:cNvPr id="13" name="AutoShape 19">
              <a:extLst>
                <a:ext uri="{FF2B5EF4-FFF2-40B4-BE49-F238E27FC236}">
                  <a16:creationId xmlns:a16="http://schemas.microsoft.com/office/drawing/2014/main" id="{371331B7-5B4B-45BD-B517-8ED8C23B6576}"/>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14" name="Text Box 20">
            <a:extLst>
              <a:ext uri="{FF2B5EF4-FFF2-40B4-BE49-F238E27FC236}">
                <a16:creationId xmlns:a16="http://schemas.microsoft.com/office/drawing/2014/main" id="{9ABF7D3D-E839-4CAC-919E-B9DB8AFBCFB9}"/>
              </a:ext>
            </a:extLst>
          </p:cNvPr>
          <p:cNvSpPr txBox="1">
            <a:spLocks noChangeArrowheads="1"/>
          </p:cNvSpPr>
          <p:nvPr/>
        </p:nvSpPr>
        <p:spPr bwMode="auto">
          <a:xfrm>
            <a:off x="422945" y="4565038"/>
            <a:ext cx="247157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s-ES" altLang="es-ES" sz="2000" dirty="0"/>
              <a:t>Registros de</a:t>
            </a:r>
          </a:p>
          <a:p>
            <a:pPr algn="ctr"/>
            <a:r>
              <a:rPr lang="es-ES" altLang="es-ES" sz="2000" dirty="0"/>
              <a:t>Variables ambientales</a:t>
            </a:r>
          </a:p>
        </p:txBody>
      </p:sp>
      <p:sp>
        <p:nvSpPr>
          <p:cNvPr id="15" name="Text Box 21">
            <a:extLst>
              <a:ext uri="{FF2B5EF4-FFF2-40B4-BE49-F238E27FC236}">
                <a16:creationId xmlns:a16="http://schemas.microsoft.com/office/drawing/2014/main" id="{32BFD130-E029-4A32-8460-5A378F649C77}"/>
              </a:ext>
            </a:extLst>
          </p:cNvPr>
          <p:cNvSpPr txBox="1">
            <a:spLocks noChangeArrowheads="1"/>
          </p:cNvSpPr>
          <p:nvPr/>
        </p:nvSpPr>
        <p:spPr bwMode="auto">
          <a:xfrm>
            <a:off x="3087481" y="3795410"/>
            <a:ext cx="19580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000" dirty="0"/>
              <a:t>YSI 550A, </a:t>
            </a:r>
            <a:r>
              <a:rPr lang="es-ES" altLang="es-ES" sz="2000" dirty="0" err="1"/>
              <a:t>ProDSS</a:t>
            </a:r>
            <a:endParaRPr lang="es-ES" altLang="es-ES" sz="2000" dirty="0"/>
          </a:p>
        </p:txBody>
      </p:sp>
      <p:sp>
        <p:nvSpPr>
          <p:cNvPr id="16" name="Text Box 22">
            <a:extLst>
              <a:ext uri="{FF2B5EF4-FFF2-40B4-BE49-F238E27FC236}">
                <a16:creationId xmlns:a16="http://schemas.microsoft.com/office/drawing/2014/main" id="{3C706622-289A-4019-AB3B-ECA3C82B85ED}"/>
              </a:ext>
            </a:extLst>
          </p:cNvPr>
          <p:cNvSpPr txBox="1">
            <a:spLocks noChangeArrowheads="1"/>
          </p:cNvSpPr>
          <p:nvPr/>
        </p:nvSpPr>
        <p:spPr bwMode="auto">
          <a:xfrm>
            <a:off x="3087481" y="4323738"/>
            <a:ext cx="292669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000" dirty="0"/>
              <a:t>Termógrafo Hobo </a:t>
            </a:r>
            <a:r>
              <a:rPr lang="es-ES" altLang="es-ES" sz="2000" dirty="0" err="1"/>
              <a:t>Pendant</a:t>
            </a:r>
            <a:endParaRPr lang="es-ES" altLang="es-ES" sz="2000" dirty="0"/>
          </a:p>
        </p:txBody>
      </p:sp>
      <p:sp>
        <p:nvSpPr>
          <p:cNvPr id="17" name="Rectangle 23">
            <a:extLst>
              <a:ext uri="{FF2B5EF4-FFF2-40B4-BE49-F238E27FC236}">
                <a16:creationId xmlns:a16="http://schemas.microsoft.com/office/drawing/2014/main" id="{1D66FE9A-BA54-428C-8AB4-7CE163B1C177}"/>
              </a:ext>
            </a:extLst>
          </p:cNvPr>
          <p:cNvSpPr>
            <a:spLocks noChangeArrowheads="1"/>
          </p:cNvSpPr>
          <p:nvPr/>
        </p:nvSpPr>
        <p:spPr bwMode="auto">
          <a:xfrm>
            <a:off x="2655766" y="4767424"/>
            <a:ext cx="457991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1"/>
            <a:r>
              <a:rPr lang="es-MX" sz="2000" dirty="0">
                <a:cs typeface="Times New Roman" pitchFamily="18" charset="0"/>
              </a:rPr>
              <a:t>Base de datos NOAA NCEP EMC CMB GLOBAL Reyn_SmithOI.v2 </a:t>
            </a:r>
            <a:r>
              <a:rPr lang="es-MX" sz="2000" dirty="0" err="1">
                <a:cs typeface="Times New Roman" pitchFamily="18" charset="0"/>
              </a:rPr>
              <a:t>monthly</a:t>
            </a:r>
            <a:r>
              <a:rPr lang="es-MX" sz="2000" dirty="0">
                <a:cs typeface="Times New Roman" pitchFamily="18" charset="0"/>
              </a:rPr>
              <a:t> </a:t>
            </a:r>
            <a:r>
              <a:rPr lang="es-MX" sz="2000" dirty="0" err="1">
                <a:cs typeface="Times New Roman" pitchFamily="18" charset="0"/>
              </a:rPr>
              <a:t>sst</a:t>
            </a:r>
            <a:r>
              <a:rPr lang="es-MX" sz="2000" dirty="0">
                <a:cs typeface="Times New Roman" pitchFamily="18" charset="0"/>
              </a:rPr>
              <a:t>: Data 1981-2018 (1º x 1º, centrada en 20.5º N, 105.5º W)</a:t>
            </a:r>
            <a:r>
              <a:rPr lang="es-ES" sz="2000" dirty="0"/>
              <a:t> </a:t>
            </a:r>
          </a:p>
        </p:txBody>
      </p:sp>
      <p:pic>
        <p:nvPicPr>
          <p:cNvPr id="18" name="6 Marcador de contenido" descr="PICT5796.JPG">
            <a:extLst>
              <a:ext uri="{FF2B5EF4-FFF2-40B4-BE49-F238E27FC236}">
                <a16:creationId xmlns:a16="http://schemas.microsoft.com/office/drawing/2014/main" id="{D0678C07-2765-44EC-AE3C-7F4145BDF7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7548165" y="642419"/>
            <a:ext cx="4067944" cy="3050958"/>
          </a:xfrm>
          <a:prstGeom prst="rect">
            <a:avLst/>
          </a:prstGeom>
          <a:noFill/>
          <a:ln w="9525">
            <a:noFill/>
            <a:miter lim="800000"/>
            <a:headEnd/>
            <a:tailEnd/>
          </a:ln>
        </p:spPr>
      </p:pic>
      <p:pic>
        <p:nvPicPr>
          <p:cNvPr id="19" name="8 Marcador de contenido" descr="PICT2728.JPG">
            <a:extLst>
              <a:ext uri="{FF2B5EF4-FFF2-40B4-BE49-F238E27FC236}">
                <a16:creationId xmlns:a16="http://schemas.microsoft.com/office/drawing/2014/main" id="{72F92DED-A675-4E0B-8991-8FDA5C4860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auto">
          <a:xfrm>
            <a:off x="8567531" y="4166636"/>
            <a:ext cx="3096344" cy="2322258"/>
          </a:xfrm>
          <a:prstGeom prst="rect">
            <a:avLst/>
          </a:prstGeom>
          <a:noFill/>
          <a:ln w="9525">
            <a:noFill/>
            <a:miter lim="800000"/>
            <a:headEnd/>
            <a:tailEnd/>
          </a:ln>
        </p:spPr>
      </p:pic>
      <p:sp>
        <p:nvSpPr>
          <p:cNvPr id="20" name="Text Box 22">
            <a:extLst>
              <a:ext uri="{FF2B5EF4-FFF2-40B4-BE49-F238E27FC236}">
                <a16:creationId xmlns:a16="http://schemas.microsoft.com/office/drawing/2014/main" id="{92583580-C9B3-40EE-965C-DAC25DFD2DA0}"/>
              </a:ext>
            </a:extLst>
          </p:cNvPr>
          <p:cNvSpPr txBox="1">
            <a:spLocks noChangeArrowheads="1"/>
          </p:cNvSpPr>
          <p:nvPr/>
        </p:nvSpPr>
        <p:spPr bwMode="auto">
          <a:xfrm>
            <a:off x="3065256" y="6152893"/>
            <a:ext cx="37032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000" dirty="0"/>
              <a:t>Imágenes de satélite temperatura</a:t>
            </a:r>
          </a:p>
        </p:txBody>
      </p:sp>
      <p:sp>
        <p:nvSpPr>
          <p:cNvPr id="21" name="Rectángulo 20">
            <a:extLst>
              <a:ext uri="{FF2B5EF4-FFF2-40B4-BE49-F238E27FC236}">
                <a16:creationId xmlns:a16="http://schemas.microsoft.com/office/drawing/2014/main" id="{CED68C73-63A9-40E9-5F88-19CFC681C5F0}"/>
              </a:ext>
            </a:extLst>
          </p:cNvPr>
          <p:cNvSpPr/>
          <p:nvPr/>
        </p:nvSpPr>
        <p:spPr>
          <a:xfrm>
            <a:off x="2923789" y="1756508"/>
            <a:ext cx="4273799" cy="101142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946198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5D806FAF-4A07-4509-AFF5-D6C17153FE43}"/>
              </a:ext>
            </a:extLst>
          </p:cNvPr>
          <p:cNvSpPr txBox="1">
            <a:spLocks noChangeArrowheads="1"/>
          </p:cNvSpPr>
          <p:nvPr/>
        </p:nvSpPr>
        <p:spPr>
          <a:xfrm>
            <a:off x="337931" y="244899"/>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ES" sz="3600" dirty="0" err="1"/>
              <a:t>Methods</a:t>
            </a:r>
            <a:r>
              <a:rPr lang="es-ES" altLang="es-ES" sz="3600" dirty="0"/>
              <a:t>:</a:t>
            </a:r>
          </a:p>
        </p:txBody>
      </p:sp>
      <p:sp>
        <p:nvSpPr>
          <p:cNvPr id="4" name="Text Box 7">
            <a:extLst>
              <a:ext uri="{FF2B5EF4-FFF2-40B4-BE49-F238E27FC236}">
                <a16:creationId xmlns:a16="http://schemas.microsoft.com/office/drawing/2014/main" id="{04707B1D-B491-4B5F-BF8C-A56B9D9E7CAA}"/>
              </a:ext>
            </a:extLst>
          </p:cNvPr>
          <p:cNvSpPr txBox="1">
            <a:spLocks noChangeArrowheads="1"/>
          </p:cNvSpPr>
          <p:nvPr/>
        </p:nvSpPr>
        <p:spPr bwMode="auto">
          <a:xfrm>
            <a:off x="214144" y="1135531"/>
            <a:ext cx="26066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000" dirty="0"/>
              <a:t>structure of the</a:t>
            </a:r>
          </a:p>
          <a:p>
            <a:r>
              <a:rPr lang="en-US" altLang="es-ES" sz="2000" dirty="0"/>
              <a:t>Coral Community:</a:t>
            </a:r>
            <a:endParaRPr lang="es-MX" altLang="es-ES" sz="2000" dirty="0"/>
          </a:p>
        </p:txBody>
      </p:sp>
      <p:grpSp>
        <p:nvGrpSpPr>
          <p:cNvPr id="5" name="Group 8">
            <a:extLst>
              <a:ext uri="{FF2B5EF4-FFF2-40B4-BE49-F238E27FC236}">
                <a16:creationId xmlns:a16="http://schemas.microsoft.com/office/drawing/2014/main" id="{594BF6FF-C6FE-4B58-B864-42B8BDDF5E11}"/>
              </a:ext>
            </a:extLst>
          </p:cNvPr>
          <p:cNvGrpSpPr>
            <a:grpSpLocks/>
          </p:cNvGrpSpPr>
          <p:nvPr/>
        </p:nvGrpSpPr>
        <p:grpSpPr bwMode="auto">
          <a:xfrm>
            <a:off x="2017506" y="1387899"/>
            <a:ext cx="1139825" cy="2131156"/>
            <a:chOff x="798" y="2448"/>
            <a:chExt cx="690" cy="720"/>
          </a:xfrm>
        </p:grpSpPr>
        <p:sp>
          <p:nvSpPr>
            <p:cNvPr id="6" name="Text Box 9">
              <a:extLst>
                <a:ext uri="{FF2B5EF4-FFF2-40B4-BE49-F238E27FC236}">
                  <a16:creationId xmlns:a16="http://schemas.microsoft.com/office/drawing/2014/main" id="{91CDA518-731C-47C5-9165-93338D26DB31}"/>
                </a:ext>
              </a:extLst>
            </p:cNvPr>
            <p:cNvSpPr txBox="1">
              <a:spLocks noChangeArrowheads="1"/>
            </p:cNvSpPr>
            <p:nvPr/>
          </p:nvSpPr>
          <p:spPr bwMode="auto">
            <a:xfrm>
              <a:off x="798" y="2688"/>
              <a:ext cx="111"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p>
          </p:txBody>
        </p:sp>
        <p:sp>
          <p:nvSpPr>
            <p:cNvPr id="7" name="AutoShape 10">
              <a:extLst>
                <a:ext uri="{FF2B5EF4-FFF2-40B4-BE49-F238E27FC236}">
                  <a16:creationId xmlns:a16="http://schemas.microsoft.com/office/drawing/2014/main" id="{3F12EDE8-8673-44FE-BFD0-3019A5450FA9}"/>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8" name="Text Box 11">
            <a:extLst>
              <a:ext uri="{FF2B5EF4-FFF2-40B4-BE49-F238E27FC236}">
                <a16:creationId xmlns:a16="http://schemas.microsoft.com/office/drawing/2014/main" id="{2DF8AD9B-9CC3-460D-B0E9-2520CE4C993B}"/>
              </a:ext>
            </a:extLst>
          </p:cNvPr>
          <p:cNvSpPr txBox="1">
            <a:spLocks noChangeArrowheads="1"/>
          </p:cNvSpPr>
          <p:nvPr/>
        </p:nvSpPr>
        <p:spPr bwMode="auto">
          <a:xfrm>
            <a:off x="3020971" y="1396517"/>
            <a:ext cx="344152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30 band transects 20m x 1m,</a:t>
            </a:r>
          </a:p>
          <a:p>
            <a:r>
              <a:rPr lang="en-US" altLang="es-ES" sz="2000" dirty="0"/>
              <a:t>30 band transects 25 x 1m with</a:t>
            </a:r>
          </a:p>
          <a:p>
            <a:r>
              <a:rPr lang="en-US" altLang="es-ES" sz="2000" dirty="0"/>
              <a:t>6 square frames of 1m2</a:t>
            </a:r>
          </a:p>
          <a:p>
            <a:r>
              <a:rPr lang="en-US" altLang="es-ES" sz="2000" dirty="0"/>
              <a:t>1.5 to 12 m depth</a:t>
            </a:r>
            <a:endParaRPr lang="es-MX" altLang="es-ES" sz="2000" dirty="0"/>
          </a:p>
        </p:txBody>
      </p:sp>
      <p:sp>
        <p:nvSpPr>
          <p:cNvPr id="9" name="Text Box 12">
            <a:extLst>
              <a:ext uri="{FF2B5EF4-FFF2-40B4-BE49-F238E27FC236}">
                <a16:creationId xmlns:a16="http://schemas.microsoft.com/office/drawing/2014/main" id="{AD13A7B8-420A-4E56-8411-DDB2F36BC3E1}"/>
              </a:ext>
            </a:extLst>
          </p:cNvPr>
          <p:cNvSpPr txBox="1">
            <a:spLocks noChangeArrowheads="1"/>
          </p:cNvSpPr>
          <p:nvPr/>
        </p:nvSpPr>
        <p:spPr bwMode="auto">
          <a:xfrm>
            <a:off x="3082757" y="2842235"/>
            <a:ext cx="13224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coral cover</a:t>
            </a:r>
          </a:p>
        </p:txBody>
      </p:sp>
      <p:sp>
        <p:nvSpPr>
          <p:cNvPr id="10" name="Text Box 13">
            <a:extLst>
              <a:ext uri="{FF2B5EF4-FFF2-40B4-BE49-F238E27FC236}">
                <a16:creationId xmlns:a16="http://schemas.microsoft.com/office/drawing/2014/main" id="{B08CFB34-95D6-49D9-B8C0-417FBCE942E8}"/>
              </a:ext>
            </a:extLst>
          </p:cNvPr>
          <p:cNvSpPr txBox="1">
            <a:spLocks noChangeArrowheads="1"/>
          </p:cNvSpPr>
          <p:nvPr/>
        </p:nvSpPr>
        <p:spPr bwMode="auto">
          <a:xfrm>
            <a:off x="3020972" y="3143482"/>
            <a:ext cx="42147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 altLang="es-ES" sz="2000" dirty="0"/>
              <a:t>normal, </a:t>
            </a:r>
            <a:r>
              <a:rPr lang="es-ES" altLang="es-ES" sz="2000" dirty="0" err="1"/>
              <a:t>bleached</a:t>
            </a:r>
            <a:r>
              <a:rPr lang="es-ES" altLang="es-ES" sz="2000" dirty="0"/>
              <a:t>, </a:t>
            </a:r>
            <a:r>
              <a:rPr lang="es-ES" altLang="es-ES" sz="2000" dirty="0" err="1"/>
              <a:t>dead</a:t>
            </a:r>
            <a:endParaRPr lang="es-ES" altLang="es-ES" sz="2000" dirty="0"/>
          </a:p>
        </p:txBody>
      </p:sp>
      <p:grpSp>
        <p:nvGrpSpPr>
          <p:cNvPr id="11" name="Group 17">
            <a:extLst>
              <a:ext uri="{FF2B5EF4-FFF2-40B4-BE49-F238E27FC236}">
                <a16:creationId xmlns:a16="http://schemas.microsoft.com/office/drawing/2014/main" id="{4FDD478C-7EF6-4351-AD8A-899FC934734F}"/>
              </a:ext>
            </a:extLst>
          </p:cNvPr>
          <p:cNvGrpSpPr>
            <a:grpSpLocks/>
          </p:cNvGrpSpPr>
          <p:nvPr/>
        </p:nvGrpSpPr>
        <p:grpSpPr bwMode="auto">
          <a:xfrm>
            <a:off x="2039731" y="3747476"/>
            <a:ext cx="1139825" cy="2741418"/>
            <a:chOff x="798" y="2448"/>
            <a:chExt cx="690" cy="720"/>
          </a:xfrm>
        </p:grpSpPr>
        <p:sp>
          <p:nvSpPr>
            <p:cNvPr id="12" name="Text Box 18">
              <a:extLst>
                <a:ext uri="{FF2B5EF4-FFF2-40B4-BE49-F238E27FC236}">
                  <a16:creationId xmlns:a16="http://schemas.microsoft.com/office/drawing/2014/main" id="{7298C741-A368-4D41-A4CF-C65DA59865C2}"/>
                </a:ext>
              </a:extLst>
            </p:cNvPr>
            <p:cNvSpPr txBox="1">
              <a:spLocks noChangeArrowheads="1"/>
            </p:cNvSpPr>
            <p:nvPr/>
          </p:nvSpPr>
          <p:spPr bwMode="auto">
            <a:xfrm>
              <a:off x="798" y="2688"/>
              <a:ext cx="112" cy="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p>
          </p:txBody>
        </p:sp>
        <p:sp>
          <p:nvSpPr>
            <p:cNvPr id="13" name="AutoShape 19">
              <a:extLst>
                <a:ext uri="{FF2B5EF4-FFF2-40B4-BE49-F238E27FC236}">
                  <a16:creationId xmlns:a16="http://schemas.microsoft.com/office/drawing/2014/main" id="{371331B7-5B4B-45BD-B517-8ED8C23B6576}"/>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14" name="Text Box 20">
            <a:extLst>
              <a:ext uri="{FF2B5EF4-FFF2-40B4-BE49-F238E27FC236}">
                <a16:creationId xmlns:a16="http://schemas.microsoft.com/office/drawing/2014/main" id="{9ABF7D3D-E839-4CAC-919E-B9DB8AFBCFB9}"/>
              </a:ext>
            </a:extLst>
          </p:cNvPr>
          <p:cNvSpPr txBox="1">
            <a:spLocks noChangeArrowheads="1"/>
          </p:cNvSpPr>
          <p:nvPr/>
        </p:nvSpPr>
        <p:spPr bwMode="auto">
          <a:xfrm>
            <a:off x="312047" y="4565038"/>
            <a:ext cx="26933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s-ES" altLang="es-ES" sz="2000" dirty="0" err="1"/>
              <a:t>Records</a:t>
            </a:r>
            <a:r>
              <a:rPr lang="es-ES" altLang="es-ES" sz="2000" dirty="0"/>
              <a:t> </a:t>
            </a:r>
            <a:r>
              <a:rPr lang="es-ES" altLang="es-ES" sz="2000" dirty="0" err="1"/>
              <a:t>of</a:t>
            </a:r>
            <a:endParaRPr lang="es-ES" altLang="es-ES" sz="2000" dirty="0"/>
          </a:p>
          <a:p>
            <a:pPr algn="ctr"/>
            <a:r>
              <a:rPr lang="es-ES" altLang="es-ES" sz="2000" dirty="0" err="1"/>
              <a:t>environmental</a:t>
            </a:r>
            <a:r>
              <a:rPr lang="es-ES" altLang="es-ES" sz="2000" dirty="0"/>
              <a:t> variables</a:t>
            </a:r>
          </a:p>
        </p:txBody>
      </p:sp>
      <p:sp>
        <p:nvSpPr>
          <p:cNvPr id="15" name="Text Box 21">
            <a:extLst>
              <a:ext uri="{FF2B5EF4-FFF2-40B4-BE49-F238E27FC236}">
                <a16:creationId xmlns:a16="http://schemas.microsoft.com/office/drawing/2014/main" id="{32BFD130-E029-4A32-8460-5A378F649C77}"/>
              </a:ext>
            </a:extLst>
          </p:cNvPr>
          <p:cNvSpPr txBox="1">
            <a:spLocks noChangeArrowheads="1"/>
          </p:cNvSpPr>
          <p:nvPr/>
        </p:nvSpPr>
        <p:spPr bwMode="auto">
          <a:xfrm>
            <a:off x="3087481" y="3795410"/>
            <a:ext cx="19580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000" dirty="0"/>
              <a:t>YSI 550A, </a:t>
            </a:r>
            <a:r>
              <a:rPr lang="es-ES" altLang="es-ES" sz="2000" dirty="0" err="1"/>
              <a:t>ProDSS</a:t>
            </a:r>
            <a:endParaRPr lang="es-ES" altLang="es-ES" sz="2000" dirty="0"/>
          </a:p>
        </p:txBody>
      </p:sp>
      <p:sp>
        <p:nvSpPr>
          <p:cNvPr id="16" name="Text Box 22">
            <a:extLst>
              <a:ext uri="{FF2B5EF4-FFF2-40B4-BE49-F238E27FC236}">
                <a16:creationId xmlns:a16="http://schemas.microsoft.com/office/drawing/2014/main" id="{3C706622-289A-4019-AB3B-ECA3C82B85ED}"/>
              </a:ext>
            </a:extLst>
          </p:cNvPr>
          <p:cNvSpPr txBox="1">
            <a:spLocks noChangeArrowheads="1"/>
          </p:cNvSpPr>
          <p:nvPr/>
        </p:nvSpPr>
        <p:spPr bwMode="auto">
          <a:xfrm>
            <a:off x="3087481" y="4323738"/>
            <a:ext cx="314708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000" dirty="0"/>
              <a:t>Hobo </a:t>
            </a:r>
            <a:r>
              <a:rPr lang="es-ES" altLang="es-ES" sz="2000" dirty="0" err="1"/>
              <a:t>Pendant</a:t>
            </a:r>
            <a:r>
              <a:rPr lang="es-ES" altLang="es-ES" sz="2000" dirty="0"/>
              <a:t> </a:t>
            </a:r>
            <a:r>
              <a:rPr lang="es-ES" altLang="es-ES" sz="2000" dirty="0" err="1"/>
              <a:t>Thermograph</a:t>
            </a:r>
            <a:endParaRPr lang="es-ES" altLang="es-ES" sz="2000" dirty="0"/>
          </a:p>
        </p:txBody>
      </p:sp>
      <p:sp>
        <p:nvSpPr>
          <p:cNvPr id="17" name="Rectangle 23">
            <a:extLst>
              <a:ext uri="{FF2B5EF4-FFF2-40B4-BE49-F238E27FC236}">
                <a16:creationId xmlns:a16="http://schemas.microsoft.com/office/drawing/2014/main" id="{1D66FE9A-BA54-428C-8AB4-7CE163B1C177}"/>
              </a:ext>
            </a:extLst>
          </p:cNvPr>
          <p:cNvSpPr>
            <a:spLocks noChangeArrowheads="1"/>
          </p:cNvSpPr>
          <p:nvPr/>
        </p:nvSpPr>
        <p:spPr bwMode="auto">
          <a:xfrm>
            <a:off x="2655766" y="4767424"/>
            <a:ext cx="457991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1"/>
            <a:r>
              <a:rPr lang="es-MX" sz="2000" dirty="0" err="1">
                <a:cs typeface="Times New Roman" pitchFamily="18" charset="0"/>
              </a:rPr>
              <a:t>Database</a:t>
            </a:r>
            <a:r>
              <a:rPr lang="es-MX" sz="2000" dirty="0">
                <a:cs typeface="Times New Roman" pitchFamily="18" charset="0"/>
              </a:rPr>
              <a:t> NOAA NCEP EMC CMB GLOBAL Reyn_SmithOI.v2 </a:t>
            </a:r>
            <a:r>
              <a:rPr lang="es-MX" sz="2000" dirty="0" err="1">
                <a:cs typeface="Times New Roman" pitchFamily="18" charset="0"/>
              </a:rPr>
              <a:t>monthly</a:t>
            </a:r>
            <a:r>
              <a:rPr lang="es-MX" sz="2000" dirty="0">
                <a:cs typeface="Times New Roman" pitchFamily="18" charset="0"/>
              </a:rPr>
              <a:t> </a:t>
            </a:r>
            <a:r>
              <a:rPr lang="es-MX" sz="2000" dirty="0" err="1">
                <a:cs typeface="Times New Roman" pitchFamily="18" charset="0"/>
              </a:rPr>
              <a:t>sst</a:t>
            </a:r>
            <a:r>
              <a:rPr lang="es-MX" sz="2000" dirty="0">
                <a:cs typeface="Times New Roman" pitchFamily="18" charset="0"/>
              </a:rPr>
              <a:t>: Data 1981-2018 (1º x 1º, centrada en 20.5º N, 105.5º W)</a:t>
            </a:r>
            <a:r>
              <a:rPr lang="es-ES" sz="2000" dirty="0"/>
              <a:t> </a:t>
            </a:r>
          </a:p>
        </p:txBody>
      </p:sp>
      <p:pic>
        <p:nvPicPr>
          <p:cNvPr id="18" name="6 Marcador de contenido" descr="PICT5796.JPG">
            <a:extLst>
              <a:ext uri="{FF2B5EF4-FFF2-40B4-BE49-F238E27FC236}">
                <a16:creationId xmlns:a16="http://schemas.microsoft.com/office/drawing/2014/main" id="{D0678C07-2765-44EC-AE3C-7F4145BDF7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7548165" y="642419"/>
            <a:ext cx="4067944" cy="3050958"/>
          </a:xfrm>
          <a:prstGeom prst="rect">
            <a:avLst/>
          </a:prstGeom>
          <a:noFill/>
          <a:ln w="9525">
            <a:noFill/>
            <a:miter lim="800000"/>
            <a:headEnd/>
            <a:tailEnd/>
          </a:ln>
        </p:spPr>
      </p:pic>
      <p:pic>
        <p:nvPicPr>
          <p:cNvPr id="19" name="8 Marcador de contenido" descr="PICT2728.JPG">
            <a:extLst>
              <a:ext uri="{FF2B5EF4-FFF2-40B4-BE49-F238E27FC236}">
                <a16:creationId xmlns:a16="http://schemas.microsoft.com/office/drawing/2014/main" id="{72F92DED-A675-4E0B-8991-8FDA5C4860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auto">
          <a:xfrm>
            <a:off x="8567531" y="4166636"/>
            <a:ext cx="3096344" cy="2322258"/>
          </a:xfrm>
          <a:prstGeom prst="rect">
            <a:avLst/>
          </a:prstGeom>
          <a:noFill/>
          <a:ln w="9525">
            <a:noFill/>
            <a:miter lim="800000"/>
            <a:headEnd/>
            <a:tailEnd/>
          </a:ln>
        </p:spPr>
      </p:pic>
      <p:sp>
        <p:nvSpPr>
          <p:cNvPr id="20" name="Text Box 22">
            <a:extLst>
              <a:ext uri="{FF2B5EF4-FFF2-40B4-BE49-F238E27FC236}">
                <a16:creationId xmlns:a16="http://schemas.microsoft.com/office/drawing/2014/main" id="{92583580-C9B3-40EE-965C-DAC25DFD2DA0}"/>
              </a:ext>
            </a:extLst>
          </p:cNvPr>
          <p:cNvSpPr txBox="1">
            <a:spLocks noChangeArrowheads="1"/>
          </p:cNvSpPr>
          <p:nvPr/>
        </p:nvSpPr>
        <p:spPr bwMode="auto">
          <a:xfrm>
            <a:off x="3082757" y="6152893"/>
            <a:ext cx="318093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000" dirty="0" err="1"/>
              <a:t>temperature</a:t>
            </a:r>
            <a:r>
              <a:rPr lang="es-ES" altLang="es-ES" sz="2000" dirty="0"/>
              <a:t> </a:t>
            </a:r>
            <a:r>
              <a:rPr lang="es-ES" altLang="es-ES" sz="2000" dirty="0" err="1"/>
              <a:t>satellite</a:t>
            </a:r>
            <a:r>
              <a:rPr lang="es-ES" altLang="es-ES" sz="2000" dirty="0"/>
              <a:t> </a:t>
            </a:r>
            <a:r>
              <a:rPr lang="es-ES" altLang="es-ES" sz="2000" dirty="0" err="1"/>
              <a:t>images</a:t>
            </a:r>
            <a:endParaRPr lang="es-ES" altLang="es-ES" sz="2000" dirty="0"/>
          </a:p>
        </p:txBody>
      </p:sp>
      <p:sp>
        <p:nvSpPr>
          <p:cNvPr id="21" name="Rectángulo 20">
            <a:extLst>
              <a:ext uri="{FF2B5EF4-FFF2-40B4-BE49-F238E27FC236}">
                <a16:creationId xmlns:a16="http://schemas.microsoft.com/office/drawing/2014/main" id="{CED68C73-63A9-40E9-5F88-19CFC681C5F0}"/>
              </a:ext>
            </a:extLst>
          </p:cNvPr>
          <p:cNvSpPr/>
          <p:nvPr/>
        </p:nvSpPr>
        <p:spPr>
          <a:xfrm>
            <a:off x="2923789" y="1756508"/>
            <a:ext cx="4273799" cy="101142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557248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5AE08CFE-CB68-4568-A75A-BBA05D3F9E0E}"/>
              </a:ext>
            </a:extLst>
          </p:cNvPr>
          <p:cNvGrpSpPr>
            <a:grpSpLocks/>
          </p:cNvGrpSpPr>
          <p:nvPr/>
        </p:nvGrpSpPr>
        <p:grpSpPr bwMode="auto">
          <a:xfrm>
            <a:off x="2386384" y="227014"/>
            <a:ext cx="860425" cy="3334256"/>
            <a:chOff x="777" y="2448"/>
            <a:chExt cx="711" cy="720"/>
          </a:xfrm>
        </p:grpSpPr>
        <p:sp>
          <p:nvSpPr>
            <p:cNvPr id="4" name="Text Box 7">
              <a:extLst>
                <a:ext uri="{FF2B5EF4-FFF2-40B4-BE49-F238E27FC236}">
                  <a16:creationId xmlns:a16="http://schemas.microsoft.com/office/drawing/2014/main" id="{00DC571F-55BF-4943-A94B-FEC3707C57A9}"/>
                </a:ext>
              </a:extLst>
            </p:cNvPr>
            <p:cNvSpPr txBox="1">
              <a:spLocks noChangeArrowheads="1"/>
            </p:cNvSpPr>
            <p:nvPr/>
          </p:nvSpPr>
          <p:spPr bwMode="auto">
            <a:xfrm>
              <a:off x="777" y="2688"/>
              <a:ext cx="152" cy="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solidFill>
                  <a:srgbClr val="FFFF00"/>
                </a:solidFill>
              </a:endParaRPr>
            </a:p>
          </p:txBody>
        </p:sp>
        <p:sp>
          <p:nvSpPr>
            <p:cNvPr id="5" name="AutoShape 8">
              <a:extLst>
                <a:ext uri="{FF2B5EF4-FFF2-40B4-BE49-F238E27FC236}">
                  <a16:creationId xmlns:a16="http://schemas.microsoft.com/office/drawing/2014/main" id="{A0B96F48-640D-43E0-9E10-2B06410CE8C9}"/>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6" name="Text Box 9">
            <a:extLst>
              <a:ext uri="{FF2B5EF4-FFF2-40B4-BE49-F238E27FC236}">
                <a16:creationId xmlns:a16="http://schemas.microsoft.com/office/drawing/2014/main" id="{798CE836-ED8E-4266-92CE-86EDA72E54E3}"/>
              </a:ext>
            </a:extLst>
          </p:cNvPr>
          <p:cNvSpPr txBox="1">
            <a:spLocks noChangeArrowheads="1"/>
          </p:cNvSpPr>
          <p:nvPr/>
        </p:nvSpPr>
        <p:spPr bwMode="auto">
          <a:xfrm>
            <a:off x="515205" y="1608564"/>
            <a:ext cx="2174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Censos de Peces</a:t>
            </a:r>
            <a:endParaRPr lang="en-US" altLang="es-ES" sz="2000" dirty="0"/>
          </a:p>
        </p:txBody>
      </p:sp>
      <p:sp>
        <p:nvSpPr>
          <p:cNvPr id="7" name="Text Box 10">
            <a:extLst>
              <a:ext uri="{FF2B5EF4-FFF2-40B4-BE49-F238E27FC236}">
                <a16:creationId xmlns:a16="http://schemas.microsoft.com/office/drawing/2014/main" id="{FF218979-1A24-4FE4-94BE-4C8B4ECCCF92}"/>
              </a:ext>
            </a:extLst>
          </p:cNvPr>
          <p:cNvSpPr txBox="1">
            <a:spLocks noChangeArrowheads="1"/>
          </p:cNvSpPr>
          <p:nvPr/>
        </p:nvSpPr>
        <p:spPr bwMode="auto">
          <a:xfrm>
            <a:off x="3132509" y="390526"/>
            <a:ext cx="302544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Abundancia:</a:t>
            </a:r>
          </a:p>
          <a:p>
            <a:r>
              <a:rPr lang="es-MX" altLang="es-ES" sz="2000" dirty="0"/>
              <a:t>Cilindros de observación</a:t>
            </a:r>
          </a:p>
          <a:p>
            <a:r>
              <a:rPr lang="es-MX" altLang="es-ES" sz="2000" dirty="0"/>
              <a:t>de 5m de radio/10 minutos</a:t>
            </a:r>
            <a:endParaRPr lang="en-US" altLang="es-ES" sz="2000" dirty="0"/>
          </a:p>
        </p:txBody>
      </p:sp>
      <p:pic>
        <p:nvPicPr>
          <p:cNvPr id="8" name="Picture 2" descr="IslaIsabel dic03 5 043">
            <a:extLst>
              <a:ext uri="{FF2B5EF4-FFF2-40B4-BE49-F238E27FC236}">
                <a16:creationId xmlns:a16="http://schemas.microsoft.com/office/drawing/2014/main" id="{445E1091-48FE-4D3E-80BE-5E9D503814D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49479" y="362903"/>
            <a:ext cx="4127316" cy="3095487"/>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0">
            <a:extLst>
              <a:ext uri="{FF2B5EF4-FFF2-40B4-BE49-F238E27FC236}">
                <a16:creationId xmlns:a16="http://schemas.microsoft.com/office/drawing/2014/main" id="{A5D788E3-878F-48EC-A08A-1BC2F0EA126D}"/>
              </a:ext>
            </a:extLst>
          </p:cNvPr>
          <p:cNvSpPr txBox="1">
            <a:spLocks noChangeArrowheads="1"/>
          </p:cNvSpPr>
          <p:nvPr/>
        </p:nvSpPr>
        <p:spPr bwMode="auto">
          <a:xfrm>
            <a:off x="3147474" y="1569701"/>
            <a:ext cx="352250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Abundancia y Biomasa (g·m</a:t>
            </a:r>
            <a:r>
              <a:rPr lang="es-MX" altLang="es-ES" sz="2000" baseline="30000" dirty="0"/>
              <a:t>2</a:t>
            </a:r>
            <a:r>
              <a:rPr lang="es-MX" altLang="es-ES" sz="2000" dirty="0"/>
              <a:t>)</a:t>
            </a:r>
          </a:p>
          <a:p>
            <a:r>
              <a:rPr lang="es-MX" altLang="es-ES" sz="2000" dirty="0"/>
              <a:t>Transectos de banda de 20 x 2m</a:t>
            </a:r>
          </a:p>
          <a:p>
            <a:r>
              <a:rPr lang="es-MX" altLang="es-ES" sz="2000" dirty="0"/>
              <a:t>40m</a:t>
            </a:r>
            <a:r>
              <a:rPr lang="es-MX" altLang="es-ES" sz="2000" baseline="30000" dirty="0"/>
              <a:t>2</a:t>
            </a:r>
            <a:r>
              <a:rPr lang="es-MX" altLang="es-ES" sz="2000" dirty="0"/>
              <a:t> área</a:t>
            </a:r>
            <a:endParaRPr lang="en-US" altLang="es-ES" sz="2000" dirty="0"/>
          </a:p>
        </p:txBody>
      </p:sp>
      <p:sp>
        <p:nvSpPr>
          <p:cNvPr id="10" name="Text Box 10">
            <a:extLst>
              <a:ext uri="{FF2B5EF4-FFF2-40B4-BE49-F238E27FC236}">
                <a16:creationId xmlns:a16="http://schemas.microsoft.com/office/drawing/2014/main" id="{D1AF7DD1-A2C7-4BEA-B739-D5291F2744E9}"/>
              </a:ext>
            </a:extLst>
          </p:cNvPr>
          <p:cNvSpPr txBox="1">
            <a:spLocks noChangeArrowheads="1"/>
          </p:cNvSpPr>
          <p:nvPr/>
        </p:nvSpPr>
        <p:spPr bwMode="auto">
          <a:xfrm>
            <a:off x="3130633" y="2853384"/>
            <a:ext cx="352250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Transectos de banda de 25 x 4m</a:t>
            </a:r>
          </a:p>
          <a:p>
            <a:r>
              <a:rPr lang="es-MX" altLang="es-ES" sz="2000" dirty="0"/>
              <a:t>100m</a:t>
            </a:r>
            <a:r>
              <a:rPr lang="es-MX" altLang="es-ES" sz="2000" baseline="30000" dirty="0"/>
              <a:t>2</a:t>
            </a:r>
            <a:r>
              <a:rPr lang="es-MX" altLang="es-ES" sz="2000" dirty="0"/>
              <a:t> área.</a:t>
            </a:r>
            <a:endParaRPr lang="en-US" altLang="es-ES" sz="2000" dirty="0"/>
          </a:p>
        </p:txBody>
      </p:sp>
      <p:pic>
        <p:nvPicPr>
          <p:cNvPr id="11" name="Picture 8" descr="C:\Users\almar\Documents\FOTOS SUB\Agosto-\Marietas 031111\PICT0289.JPG">
            <a:extLst>
              <a:ext uri="{FF2B5EF4-FFF2-40B4-BE49-F238E27FC236}">
                <a16:creationId xmlns:a16="http://schemas.microsoft.com/office/drawing/2014/main" id="{4DB8EC76-B914-4DDC-ACC0-AD9578482F1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33273" y="3727935"/>
            <a:ext cx="4085419" cy="3063904"/>
          </a:xfrm>
          <a:prstGeom prst="rect">
            <a:avLst/>
          </a:prstGeom>
          <a:ln>
            <a:noFill/>
          </a:ln>
          <a:effectLst>
            <a:softEdge rad="112500"/>
          </a:effectLst>
        </p:spPr>
      </p:pic>
      <p:grpSp>
        <p:nvGrpSpPr>
          <p:cNvPr id="12" name="Group 6">
            <a:extLst>
              <a:ext uri="{FF2B5EF4-FFF2-40B4-BE49-F238E27FC236}">
                <a16:creationId xmlns:a16="http://schemas.microsoft.com/office/drawing/2014/main" id="{F6ADD74E-744D-4188-A0D4-30D68303D508}"/>
              </a:ext>
            </a:extLst>
          </p:cNvPr>
          <p:cNvGrpSpPr>
            <a:grpSpLocks/>
          </p:cNvGrpSpPr>
          <p:nvPr/>
        </p:nvGrpSpPr>
        <p:grpSpPr bwMode="auto">
          <a:xfrm>
            <a:off x="2386384" y="4142654"/>
            <a:ext cx="860425" cy="2138159"/>
            <a:chOff x="777" y="2448"/>
            <a:chExt cx="711" cy="720"/>
          </a:xfrm>
        </p:grpSpPr>
        <p:sp>
          <p:nvSpPr>
            <p:cNvPr id="13" name="Text Box 7">
              <a:extLst>
                <a:ext uri="{FF2B5EF4-FFF2-40B4-BE49-F238E27FC236}">
                  <a16:creationId xmlns:a16="http://schemas.microsoft.com/office/drawing/2014/main" id="{DD08F6BA-814B-47E4-871C-5E7386AD3945}"/>
                </a:ext>
              </a:extLst>
            </p:cNvPr>
            <p:cNvSpPr txBox="1">
              <a:spLocks noChangeArrowheads="1"/>
            </p:cNvSpPr>
            <p:nvPr/>
          </p:nvSpPr>
          <p:spPr bwMode="auto">
            <a:xfrm>
              <a:off x="777" y="2688"/>
              <a:ext cx="152" cy="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solidFill>
                  <a:srgbClr val="FFFF00"/>
                </a:solidFill>
              </a:endParaRPr>
            </a:p>
          </p:txBody>
        </p:sp>
        <p:sp>
          <p:nvSpPr>
            <p:cNvPr id="14" name="AutoShape 8">
              <a:extLst>
                <a:ext uri="{FF2B5EF4-FFF2-40B4-BE49-F238E27FC236}">
                  <a16:creationId xmlns:a16="http://schemas.microsoft.com/office/drawing/2014/main" id="{767477DB-2060-43F7-92AF-2C9196BD58BE}"/>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15" name="Text Box 9">
            <a:extLst>
              <a:ext uri="{FF2B5EF4-FFF2-40B4-BE49-F238E27FC236}">
                <a16:creationId xmlns:a16="http://schemas.microsoft.com/office/drawing/2014/main" id="{C87AE060-09EE-4540-AAAC-DA425F053749}"/>
              </a:ext>
            </a:extLst>
          </p:cNvPr>
          <p:cNvSpPr txBox="1">
            <a:spLocks noChangeArrowheads="1"/>
          </p:cNvSpPr>
          <p:nvPr/>
        </p:nvSpPr>
        <p:spPr bwMode="auto">
          <a:xfrm>
            <a:off x="196936" y="5011678"/>
            <a:ext cx="28114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Censos de Equinodermos</a:t>
            </a:r>
            <a:endParaRPr lang="en-US" altLang="es-ES" sz="2000" dirty="0"/>
          </a:p>
        </p:txBody>
      </p:sp>
      <p:sp>
        <p:nvSpPr>
          <p:cNvPr id="16" name="Text Box 10">
            <a:extLst>
              <a:ext uri="{FF2B5EF4-FFF2-40B4-BE49-F238E27FC236}">
                <a16:creationId xmlns:a16="http://schemas.microsoft.com/office/drawing/2014/main" id="{0B2076DC-04D2-435B-BCA5-20B631AAD6AA}"/>
              </a:ext>
            </a:extLst>
          </p:cNvPr>
          <p:cNvSpPr txBox="1">
            <a:spLocks noChangeArrowheads="1"/>
          </p:cNvSpPr>
          <p:nvPr/>
        </p:nvSpPr>
        <p:spPr bwMode="auto">
          <a:xfrm>
            <a:off x="3247055" y="4046415"/>
            <a:ext cx="320190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Erizos:</a:t>
            </a:r>
          </a:p>
          <a:p>
            <a:r>
              <a:rPr lang="es-MX" altLang="es-ES" sz="2000" dirty="0"/>
              <a:t>Transectos de banda 20 x 1m</a:t>
            </a:r>
            <a:endParaRPr lang="en-US" altLang="es-ES" sz="2000" dirty="0"/>
          </a:p>
        </p:txBody>
      </p:sp>
      <p:sp>
        <p:nvSpPr>
          <p:cNvPr id="17" name="Text Box 10">
            <a:extLst>
              <a:ext uri="{FF2B5EF4-FFF2-40B4-BE49-F238E27FC236}">
                <a16:creationId xmlns:a16="http://schemas.microsoft.com/office/drawing/2014/main" id="{78D4D6CC-E599-4AFC-9898-7832946A6FBC}"/>
              </a:ext>
            </a:extLst>
          </p:cNvPr>
          <p:cNvSpPr txBox="1">
            <a:spLocks noChangeArrowheads="1"/>
          </p:cNvSpPr>
          <p:nvPr/>
        </p:nvSpPr>
        <p:spPr bwMode="auto">
          <a:xfrm>
            <a:off x="3246809" y="5335685"/>
            <a:ext cx="320190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ES" sz="2000" dirty="0"/>
              <a:t>Estrellas y Holoturoideos:</a:t>
            </a:r>
          </a:p>
          <a:p>
            <a:r>
              <a:rPr lang="es-MX" altLang="es-ES" sz="2000" dirty="0"/>
              <a:t>Transectos de banda 20 x 5m</a:t>
            </a:r>
            <a:endParaRPr lang="en-US" altLang="es-ES" sz="2000" dirty="0"/>
          </a:p>
        </p:txBody>
      </p:sp>
      <p:sp>
        <p:nvSpPr>
          <p:cNvPr id="2" name="Rectángulo 1">
            <a:extLst>
              <a:ext uri="{FF2B5EF4-FFF2-40B4-BE49-F238E27FC236}">
                <a16:creationId xmlns:a16="http://schemas.microsoft.com/office/drawing/2014/main" id="{2714ACC5-CEBF-12C9-FC2D-9EBBF388C410}"/>
              </a:ext>
            </a:extLst>
          </p:cNvPr>
          <p:cNvSpPr/>
          <p:nvPr/>
        </p:nvSpPr>
        <p:spPr>
          <a:xfrm>
            <a:off x="3008347" y="2853384"/>
            <a:ext cx="3661630" cy="70788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978486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5AE08CFE-CB68-4568-A75A-BBA05D3F9E0E}"/>
              </a:ext>
            </a:extLst>
          </p:cNvPr>
          <p:cNvGrpSpPr>
            <a:grpSpLocks/>
          </p:cNvGrpSpPr>
          <p:nvPr/>
        </p:nvGrpSpPr>
        <p:grpSpPr bwMode="auto">
          <a:xfrm>
            <a:off x="2386384" y="227014"/>
            <a:ext cx="860425" cy="3334256"/>
            <a:chOff x="777" y="2448"/>
            <a:chExt cx="711" cy="720"/>
          </a:xfrm>
        </p:grpSpPr>
        <p:sp>
          <p:nvSpPr>
            <p:cNvPr id="4" name="Text Box 7">
              <a:extLst>
                <a:ext uri="{FF2B5EF4-FFF2-40B4-BE49-F238E27FC236}">
                  <a16:creationId xmlns:a16="http://schemas.microsoft.com/office/drawing/2014/main" id="{00DC571F-55BF-4943-A94B-FEC3707C57A9}"/>
                </a:ext>
              </a:extLst>
            </p:cNvPr>
            <p:cNvSpPr txBox="1">
              <a:spLocks noChangeArrowheads="1"/>
            </p:cNvSpPr>
            <p:nvPr/>
          </p:nvSpPr>
          <p:spPr bwMode="auto">
            <a:xfrm>
              <a:off x="777" y="2688"/>
              <a:ext cx="152" cy="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solidFill>
                  <a:srgbClr val="FFFF00"/>
                </a:solidFill>
              </a:endParaRPr>
            </a:p>
          </p:txBody>
        </p:sp>
        <p:sp>
          <p:nvSpPr>
            <p:cNvPr id="5" name="AutoShape 8">
              <a:extLst>
                <a:ext uri="{FF2B5EF4-FFF2-40B4-BE49-F238E27FC236}">
                  <a16:creationId xmlns:a16="http://schemas.microsoft.com/office/drawing/2014/main" id="{A0B96F48-640D-43E0-9E10-2B06410CE8C9}"/>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6" name="Text Box 9">
            <a:extLst>
              <a:ext uri="{FF2B5EF4-FFF2-40B4-BE49-F238E27FC236}">
                <a16:creationId xmlns:a16="http://schemas.microsoft.com/office/drawing/2014/main" id="{798CE836-ED8E-4266-92CE-86EDA72E54E3}"/>
              </a:ext>
            </a:extLst>
          </p:cNvPr>
          <p:cNvSpPr txBox="1">
            <a:spLocks noChangeArrowheads="1"/>
          </p:cNvSpPr>
          <p:nvPr/>
        </p:nvSpPr>
        <p:spPr bwMode="auto">
          <a:xfrm>
            <a:off x="532848" y="1706971"/>
            <a:ext cx="14549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Fish Surveys</a:t>
            </a:r>
          </a:p>
        </p:txBody>
      </p:sp>
      <p:sp>
        <p:nvSpPr>
          <p:cNvPr id="7" name="Text Box 10">
            <a:extLst>
              <a:ext uri="{FF2B5EF4-FFF2-40B4-BE49-F238E27FC236}">
                <a16:creationId xmlns:a16="http://schemas.microsoft.com/office/drawing/2014/main" id="{FF218979-1A24-4FE4-94BE-4C8B4ECCCF92}"/>
              </a:ext>
            </a:extLst>
          </p:cNvPr>
          <p:cNvSpPr txBox="1">
            <a:spLocks noChangeArrowheads="1"/>
          </p:cNvSpPr>
          <p:nvPr/>
        </p:nvSpPr>
        <p:spPr bwMode="auto">
          <a:xfrm>
            <a:off x="3132509" y="390526"/>
            <a:ext cx="247856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Abundance:</a:t>
            </a:r>
          </a:p>
          <a:p>
            <a:r>
              <a:rPr lang="en-US" altLang="es-ES" sz="2000" dirty="0"/>
              <a:t>observation cylinders</a:t>
            </a:r>
          </a:p>
          <a:p>
            <a:r>
              <a:rPr lang="en-US" altLang="es-ES" sz="2000" dirty="0"/>
              <a:t>5m radius/10 minutes</a:t>
            </a:r>
          </a:p>
        </p:txBody>
      </p:sp>
      <p:pic>
        <p:nvPicPr>
          <p:cNvPr id="8" name="Picture 2" descr="IslaIsabel dic03 5 043">
            <a:extLst>
              <a:ext uri="{FF2B5EF4-FFF2-40B4-BE49-F238E27FC236}">
                <a16:creationId xmlns:a16="http://schemas.microsoft.com/office/drawing/2014/main" id="{445E1091-48FE-4D3E-80BE-5E9D503814D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75856" y="333513"/>
            <a:ext cx="4127316" cy="3095487"/>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0">
            <a:extLst>
              <a:ext uri="{FF2B5EF4-FFF2-40B4-BE49-F238E27FC236}">
                <a16:creationId xmlns:a16="http://schemas.microsoft.com/office/drawing/2014/main" id="{A5D788E3-878F-48EC-A08A-1BC2F0EA126D}"/>
              </a:ext>
            </a:extLst>
          </p:cNvPr>
          <p:cNvSpPr txBox="1">
            <a:spLocks noChangeArrowheads="1"/>
          </p:cNvSpPr>
          <p:nvPr/>
        </p:nvSpPr>
        <p:spPr bwMode="auto">
          <a:xfrm>
            <a:off x="3147474" y="1569701"/>
            <a:ext cx="346889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Abundance and Biomass (g m2)</a:t>
            </a:r>
          </a:p>
          <a:p>
            <a:r>
              <a:rPr lang="en-US" altLang="es-ES" sz="2000" dirty="0"/>
              <a:t>20 x 2m band transects</a:t>
            </a:r>
          </a:p>
          <a:p>
            <a:r>
              <a:rPr lang="en-US" altLang="es-ES" sz="2000" dirty="0"/>
              <a:t>40m2 area</a:t>
            </a:r>
          </a:p>
        </p:txBody>
      </p:sp>
      <p:sp>
        <p:nvSpPr>
          <p:cNvPr id="10" name="Text Box 10">
            <a:extLst>
              <a:ext uri="{FF2B5EF4-FFF2-40B4-BE49-F238E27FC236}">
                <a16:creationId xmlns:a16="http://schemas.microsoft.com/office/drawing/2014/main" id="{D1AF7DD1-A2C7-4BEA-B739-D5291F2744E9}"/>
              </a:ext>
            </a:extLst>
          </p:cNvPr>
          <p:cNvSpPr txBox="1">
            <a:spLocks noChangeArrowheads="1"/>
          </p:cNvSpPr>
          <p:nvPr/>
        </p:nvSpPr>
        <p:spPr bwMode="auto">
          <a:xfrm>
            <a:off x="3130633" y="2853384"/>
            <a:ext cx="260314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25 x 4m band transects</a:t>
            </a:r>
          </a:p>
          <a:p>
            <a:r>
              <a:rPr lang="en-US" altLang="es-ES" sz="2000" dirty="0"/>
              <a:t>100m2 area.</a:t>
            </a:r>
          </a:p>
        </p:txBody>
      </p:sp>
      <p:pic>
        <p:nvPicPr>
          <p:cNvPr id="11" name="Picture 8" descr="C:\Users\almar\Documents\FOTOS SUB\Agosto-\Marietas 031111\PICT0289.JPG">
            <a:extLst>
              <a:ext uri="{FF2B5EF4-FFF2-40B4-BE49-F238E27FC236}">
                <a16:creationId xmlns:a16="http://schemas.microsoft.com/office/drawing/2014/main" id="{4DB8EC76-B914-4DDC-ACC0-AD9578482F1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59650" y="3698545"/>
            <a:ext cx="4085419" cy="3063904"/>
          </a:xfrm>
          <a:prstGeom prst="rect">
            <a:avLst/>
          </a:prstGeom>
          <a:ln>
            <a:noFill/>
          </a:ln>
          <a:effectLst>
            <a:softEdge rad="112500"/>
          </a:effectLst>
        </p:spPr>
      </p:pic>
      <p:grpSp>
        <p:nvGrpSpPr>
          <p:cNvPr id="12" name="Group 6">
            <a:extLst>
              <a:ext uri="{FF2B5EF4-FFF2-40B4-BE49-F238E27FC236}">
                <a16:creationId xmlns:a16="http://schemas.microsoft.com/office/drawing/2014/main" id="{F6ADD74E-744D-4188-A0D4-30D68303D508}"/>
              </a:ext>
            </a:extLst>
          </p:cNvPr>
          <p:cNvGrpSpPr>
            <a:grpSpLocks/>
          </p:cNvGrpSpPr>
          <p:nvPr/>
        </p:nvGrpSpPr>
        <p:grpSpPr bwMode="auto">
          <a:xfrm>
            <a:off x="2386384" y="4142654"/>
            <a:ext cx="860425" cy="2138159"/>
            <a:chOff x="777" y="2448"/>
            <a:chExt cx="711" cy="720"/>
          </a:xfrm>
        </p:grpSpPr>
        <p:sp>
          <p:nvSpPr>
            <p:cNvPr id="13" name="Text Box 7">
              <a:extLst>
                <a:ext uri="{FF2B5EF4-FFF2-40B4-BE49-F238E27FC236}">
                  <a16:creationId xmlns:a16="http://schemas.microsoft.com/office/drawing/2014/main" id="{DD08F6BA-814B-47E4-871C-5E7386AD3945}"/>
                </a:ext>
              </a:extLst>
            </p:cNvPr>
            <p:cNvSpPr txBox="1">
              <a:spLocks noChangeArrowheads="1"/>
            </p:cNvSpPr>
            <p:nvPr/>
          </p:nvSpPr>
          <p:spPr bwMode="auto">
            <a:xfrm>
              <a:off x="777" y="2688"/>
              <a:ext cx="152" cy="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solidFill>
                  <a:srgbClr val="FFFF00"/>
                </a:solidFill>
              </a:endParaRPr>
            </a:p>
          </p:txBody>
        </p:sp>
        <p:sp>
          <p:nvSpPr>
            <p:cNvPr id="14" name="AutoShape 8">
              <a:extLst>
                <a:ext uri="{FF2B5EF4-FFF2-40B4-BE49-F238E27FC236}">
                  <a16:creationId xmlns:a16="http://schemas.microsoft.com/office/drawing/2014/main" id="{767477DB-2060-43F7-92AF-2C9196BD58BE}"/>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15" name="Text Box 9">
            <a:extLst>
              <a:ext uri="{FF2B5EF4-FFF2-40B4-BE49-F238E27FC236}">
                <a16:creationId xmlns:a16="http://schemas.microsoft.com/office/drawing/2014/main" id="{C87AE060-09EE-4540-AAAC-DA425F053749}"/>
              </a:ext>
            </a:extLst>
          </p:cNvPr>
          <p:cNvSpPr txBox="1">
            <a:spLocks noChangeArrowheads="1"/>
          </p:cNvSpPr>
          <p:nvPr/>
        </p:nvSpPr>
        <p:spPr bwMode="auto">
          <a:xfrm>
            <a:off x="196936" y="5011678"/>
            <a:ext cx="245900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Echinoderm Censuses</a:t>
            </a:r>
          </a:p>
        </p:txBody>
      </p:sp>
      <p:sp>
        <p:nvSpPr>
          <p:cNvPr id="16" name="Text Box 10">
            <a:extLst>
              <a:ext uri="{FF2B5EF4-FFF2-40B4-BE49-F238E27FC236}">
                <a16:creationId xmlns:a16="http://schemas.microsoft.com/office/drawing/2014/main" id="{0B2076DC-04D2-435B-BCA5-20B631AAD6AA}"/>
              </a:ext>
            </a:extLst>
          </p:cNvPr>
          <p:cNvSpPr txBox="1">
            <a:spLocks noChangeArrowheads="1"/>
          </p:cNvSpPr>
          <p:nvPr/>
        </p:nvSpPr>
        <p:spPr bwMode="auto">
          <a:xfrm>
            <a:off x="3238211" y="4094534"/>
            <a:ext cx="26079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hedgehogs:</a:t>
            </a:r>
          </a:p>
          <a:p>
            <a:r>
              <a:rPr lang="en-US" altLang="es-ES" sz="2000" dirty="0"/>
              <a:t>Band transects 20 x 1m</a:t>
            </a:r>
          </a:p>
        </p:txBody>
      </p:sp>
      <p:sp>
        <p:nvSpPr>
          <p:cNvPr id="17" name="Text Box 10">
            <a:extLst>
              <a:ext uri="{FF2B5EF4-FFF2-40B4-BE49-F238E27FC236}">
                <a16:creationId xmlns:a16="http://schemas.microsoft.com/office/drawing/2014/main" id="{78D4D6CC-E599-4AFC-9898-7832946A6FBC}"/>
              </a:ext>
            </a:extLst>
          </p:cNvPr>
          <p:cNvSpPr txBox="1">
            <a:spLocks noChangeArrowheads="1"/>
          </p:cNvSpPr>
          <p:nvPr/>
        </p:nvSpPr>
        <p:spPr bwMode="auto">
          <a:xfrm>
            <a:off x="3246809" y="5335685"/>
            <a:ext cx="263367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s-ES" sz="2000" dirty="0"/>
              <a:t>Stars and Holothuroids:</a:t>
            </a:r>
          </a:p>
          <a:p>
            <a:r>
              <a:rPr lang="en-US" altLang="es-ES" sz="2000" dirty="0"/>
              <a:t>Band transects 20 x 5m</a:t>
            </a:r>
          </a:p>
        </p:txBody>
      </p:sp>
      <p:sp>
        <p:nvSpPr>
          <p:cNvPr id="2" name="Rectángulo 1">
            <a:extLst>
              <a:ext uri="{FF2B5EF4-FFF2-40B4-BE49-F238E27FC236}">
                <a16:creationId xmlns:a16="http://schemas.microsoft.com/office/drawing/2014/main" id="{2714ACC5-CEBF-12C9-FC2D-9EBBF388C410}"/>
              </a:ext>
            </a:extLst>
          </p:cNvPr>
          <p:cNvSpPr/>
          <p:nvPr/>
        </p:nvSpPr>
        <p:spPr>
          <a:xfrm>
            <a:off x="3008347" y="2853384"/>
            <a:ext cx="3661630" cy="70788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630275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BFF3A9D-9160-4B4A-B9C6-C406B091BAD2}"/>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7400051" y="254829"/>
            <a:ext cx="4278669" cy="2862323"/>
          </a:xfrm>
          <a:prstGeom prst="rect">
            <a:avLst/>
          </a:prstGeom>
          <a:noFill/>
          <a:ln>
            <a:noFill/>
          </a:ln>
        </p:spPr>
      </p:pic>
      <p:grpSp>
        <p:nvGrpSpPr>
          <p:cNvPr id="4" name="Group 6">
            <a:extLst>
              <a:ext uri="{FF2B5EF4-FFF2-40B4-BE49-F238E27FC236}">
                <a16:creationId xmlns:a16="http://schemas.microsoft.com/office/drawing/2014/main" id="{E3E08F20-3B70-49A6-AD9E-748489FC4AB1}"/>
              </a:ext>
            </a:extLst>
          </p:cNvPr>
          <p:cNvGrpSpPr>
            <a:grpSpLocks/>
          </p:cNvGrpSpPr>
          <p:nvPr/>
        </p:nvGrpSpPr>
        <p:grpSpPr bwMode="auto">
          <a:xfrm>
            <a:off x="3096022" y="1552083"/>
            <a:ext cx="860425" cy="3753834"/>
            <a:chOff x="777" y="2448"/>
            <a:chExt cx="711" cy="720"/>
          </a:xfrm>
        </p:grpSpPr>
        <p:sp>
          <p:nvSpPr>
            <p:cNvPr id="5" name="Text Box 7">
              <a:extLst>
                <a:ext uri="{FF2B5EF4-FFF2-40B4-BE49-F238E27FC236}">
                  <a16:creationId xmlns:a16="http://schemas.microsoft.com/office/drawing/2014/main" id="{A77D2388-8CD7-4709-AC9F-ECD02D5A38BC}"/>
                </a:ext>
              </a:extLst>
            </p:cNvPr>
            <p:cNvSpPr txBox="1">
              <a:spLocks noChangeArrowheads="1"/>
            </p:cNvSpPr>
            <p:nvPr/>
          </p:nvSpPr>
          <p:spPr bwMode="auto">
            <a:xfrm>
              <a:off x="777" y="2688"/>
              <a:ext cx="152" cy="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solidFill>
                  <a:srgbClr val="FFFF00"/>
                </a:solidFill>
              </a:endParaRPr>
            </a:p>
          </p:txBody>
        </p:sp>
        <p:sp>
          <p:nvSpPr>
            <p:cNvPr id="6" name="AutoShape 8">
              <a:extLst>
                <a:ext uri="{FF2B5EF4-FFF2-40B4-BE49-F238E27FC236}">
                  <a16:creationId xmlns:a16="http://schemas.microsoft.com/office/drawing/2014/main" id="{8B896F6C-228E-480C-AFAF-D0ABF735B006}"/>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7" name="Rectángulo 6">
            <a:extLst>
              <a:ext uri="{FF2B5EF4-FFF2-40B4-BE49-F238E27FC236}">
                <a16:creationId xmlns:a16="http://schemas.microsoft.com/office/drawing/2014/main" id="{691B562F-3A34-40CA-8D81-8A62E03B97B3}"/>
              </a:ext>
            </a:extLst>
          </p:cNvPr>
          <p:cNvSpPr/>
          <p:nvPr/>
        </p:nvSpPr>
        <p:spPr>
          <a:xfrm>
            <a:off x="0" y="3244334"/>
            <a:ext cx="3724096" cy="369332"/>
          </a:xfrm>
          <a:prstGeom prst="rect">
            <a:avLst/>
          </a:prstGeom>
        </p:spPr>
        <p:txBody>
          <a:bodyPr wrap="none">
            <a:spAutoFit/>
          </a:bodyPr>
          <a:lstStyle/>
          <a:p>
            <a:r>
              <a:rPr lang="es-ES_tradnl" b="1" dirty="0">
                <a:latin typeface="Arial" panose="020B0604020202020204" pitchFamily="34" charset="0"/>
                <a:ea typeface="Calibri" panose="020F0502020204030204" pitchFamily="34" charset="0"/>
              </a:rPr>
              <a:t>Estructura del hábitat bentónico</a:t>
            </a:r>
            <a:endParaRPr lang="es-ES" dirty="0"/>
          </a:p>
        </p:txBody>
      </p:sp>
      <p:sp>
        <p:nvSpPr>
          <p:cNvPr id="8" name="Rectángulo 7">
            <a:extLst>
              <a:ext uri="{FF2B5EF4-FFF2-40B4-BE49-F238E27FC236}">
                <a16:creationId xmlns:a16="http://schemas.microsoft.com/office/drawing/2014/main" id="{6F86448B-F26C-42B3-A552-40067D9BC92A}"/>
              </a:ext>
            </a:extLst>
          </p:cNvPr>
          <p:cNvSpPr/>
          <p:nvPr/>
        </p:nvSpPr>
        <p:spPr>
          <a:xfrm>
            <a:off x="3956447" y="1463173"/>
            <a:ext cx="2929103" cy="1477328"/>
          </a:xfrm>
          <a:prstGeom prst="rect">
            <a:avLst/>
          </a:prstGeom>
        </p:spPr>
        <p:txBody>
          <a:bodyPr wrap="square">
            <a:spAutoFit/>
          </a:bodyPr>
          <a:lstStyle/>
          <a:p>
            <a:r>
              <a:rPr lang="es-ES" dirty="0" err="1">
                <a:latin typeface="Arial" panose="020B0604020202020204" pitchFamily="34" charset="0"/>
                <a:ea typeface="Calibri" panose="020F0502020204030204" pitchFamily="34" charset="0"/>
              </a:rPr>
              <a:t>Videotransectos</a:t>
            </a:r>
            <a:r>
              <a:rPr lang="es-ES" dirty="0">
                <a:latin typeface="Arial" panose="020B0604020202020204" pitchFamily="34" charset="0"/>
                <a:ea typeface="Calibri" panose="020F0502020204030204" pitchFamily="34" charset="0"/>
              </a:rPr>
              <a:t> digitales de 25 m de largo y </a:t>
            </a:r>
            <a:r>
              <a:rPr lang="es-ES" dirty="0">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rPr>
              <a:t></a:t>
            </a:r>
            <a:r>
              <a:rPr lang="es-ES" dirty="0">
                <a:latin typeface="Arial" panose="020B0604020202020204" pitchFamily="34" charset="0"/>
                <a:ea typeface="Calibri" panose="020F0502020204030204" pitchFamily="34" charset="0"/>
              </a:rPr>
              <a:t>0.4 m de ancho, filmados en ángulo recto y a 0.4 m del fondo marino</a:t>
            </a:r>
            <a:endParaRPr lang="es-ES" dirty="0"/>
          </a:p>
        </p:txBody>
      </p:sp>
      <p:sp>
        <p:nvSpPr>
          <p:cNvPr id="9" name="Rectángulo 8">
            <a:extLst>
              <a:ext uri="{FF2B5EF4-FFF2-40B4-BE49-F238E27FC236}">
                <a16:creationId xmlns:a16="http://schemas.microsoft.com/office/drawing/2014/main" id="{751379EB-FBA6-45DE-902B-7DB741A86BBE}"/>
              </a:ext>
            </a:extLst>
          </p:cNvPr>
          <p:cNvSpPr/>
          <p:nvPr/>
        </p:nvSpPr>
        <p:spPr>
          <a:xfrm>
            <a:off x="3956447" y="3998029"/>
            <a:ext cx="3226802" cy="1200329"/>
          </a:xfrm>
          <a:prstGeom prst="rect">
            <a:avLst/>
          </a:prstGeom>
        </p:spPr>
        <p:txBody>
          <a:bodyPr wrap="square">
            <a:spAutoFit/>
          </a:bodyPr>
          <a:lstStyle/>
          <a:p>
            <a:r>
              <a:rPr lang="es-ES" dirty="0">
                <a:latin typeface="Arial" panose="020B0604020202020204" pitchFamily="34" charset="0"/>
                <a:ea typeface="Calibri" panose="020F0502020204030204" pitchFamily="34" charset="0"/>
              </a:rPr>
              <a:t>Complejidad estructural del sustrato se obtuvo mediante método de cadena (Aronson et al. 1994) </a:t>
            </a:r>
            <a:endParaRPr lang="es-ES" dirty="0"/>
          </a:p>
        </p:txBody>
      </p:sp>
      <p:pic>
        <p:nvPicPr>
          <p:cNvPr id="10" name="Picture 2" descr="C:\Users\almar\Documents\FOTOS SUB\Agosto11-Sept12\Marietas 221012\PICT0259.JPG">
            <a:extLst>
              <a:ext uri="{FF2B5EF4-FFF2-40B4-BE49-F238E27FC236}">
                <a16:creationId xmlns:a16="http://schemas.microsoft.com/office/drawing/2014/main" id="{F263C1C5-10A0-4D43-8C05-39FE7AB126E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51516" y="3610571"/>
            <a:ext cx="4330133" cy="3247429"/>
          </a:xfrm>
          <a:prstGeom prst="rect">
            <a:avLst/>
          </a:prstGeom>
          <a:ln>
            <a:noFill/>
          </a:ln>
          <a:effectLst>
            <a:softEdge rad="112500"/>
          </a:effectLst>
        </p:spPr>
      </p:pic>
    </p:spTree>
    <p:extLst>
      <p:ext uri="{BB962C8B-B14F-4D97-AF65-F5344CB8AC3E}">
        <p14:creationId xmlns:p14="http://schemas.microsoft.com/office/powerpoint/2010/main" val="3837244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BFF3A9D-9160-4B4A-B9C6-C406B091BAD2}"/>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7426428" y="254829"/>
            <a:ext cx="4278669" cy="2862323"/>
          </a:xfrm>
          <a:prstGeom prst="rect">
            <a:avLst/>
          </a:prstGeom>
          <a:noFill/>
          <a:ln>
            <a:noFill/>
          </a:ln>
        </p:spPr>
      </p:pic>
      <p:grpSp>
        <p:nvGrpSpPr>
          <p:cNvPr id="4" name="Group 6">
            <a:extLst>
              <a:ext uri="{FF2B5EF4-FFF2-40B4-BE49-F238E27FC236}">
                <a16:creationId xmlns:a16="http://schemas.microsoft.com/office/drawing/2014/main" id="{E3E08F20-3B70-49A6-AD9E-748489FC4AB1}"/>
              </a:ext>
            </a:extLst>
          </p:cNvPr>
          <p:cNvGrpSpPr>
            <a:grpSpLocks/>
          </p:cNvGrpSpPr>
          <p:nvPr/>
        </p:nvGrpSpPr>
        <p:grpSpPr bwMode="auto">
          <a:xfrm>
            <a:off x="3096022" y="1552083"/>
            <a:ext cx="860425" cy="3753834"/>
            <a:chOff x="777" y="2448"/>
            <a:chExt cx="711" cy="720"/>
          </a:xfrm>
        </p:grpSpPr>
        <p:sp>
          <p:nvSpPr>
            <p:cNvPr id="5" name="Text Box 7">
              <a:extLst>
                <a:ext uri="{FF2B5EF4-FFF2-40B4-BE49-F238E27FC236}">
                  <a16:creationId xmlns:a16="http://schemas.microsoft.com/office/drawing/2014/main" id="{A77D2388-8CD7-4709-AC9F-ECD02D5A38BC}"/>
                </a:ext>
              </a:extLst>
            </p:cNvPr>
            <p:cNvSpPr txBox="1">
              <a:spLocks noChangeArrowheads="1"/>
            </p:cNvSpPr>
            <p:nvPr/>
          </p:nvSpPr>
          <p:spPr bwMode="auto">
            <a:xfrm>
              <a:off x="777" y="2688"/>
              <a:ext cx="152" cy="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es-ES_tradnl" altLang="es-ES">
                <a:solidFill>
                  <a:srgbClr val="FFFF00"/>
                </a:solidFill>
              </a:endParaRPr>
            </a:p>
          </p:txBody>
        </p:sp>
        <p:sp>
          <p:nvSpPr>
            <p:cNvPr id="6" name="AutoShape 8">
              <a:extLst>
                <a:ext uri="{FF2B5EF4-FFF2-40B4-BE49-F238E27FC236}">
                  <a16:creationId xmlns:a16="http://schemas.microsoft.com/office/drawing/2014/main" id="{8B896F6C-228E-480C-AFAF-D0ABF735B006}"/>
                </a:ext>
              </a:extLst>
            </p:cNvPr>
            <p:cNvSpPr>
              <a:spLocks/>
            </p:cNvSpPr>
            <p:nvPr/>
          </p:nvSpPr>
          <p:spPr bwMode="auto">
            <a:xfrm>
              <a:off x="1296" y="2448"/>
              <a:ext cx="192" cy="720"/>
            </a:xfrm>
            <a:prstGeom prst="leftBrace">
              <a:avLst>
                <a:gd name="adj1" fmla="val 31250"/>
                <a:gd name="adj2" fmla="val 50000"/>
              </a:avLst>
            </a:prstGeom>
            <a:noFill/>
            <a:ln w="2857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7" name="Rectángulo 6">
            <a:extLst>
              <a:ext uri="{FF2B5EF4-FFF2-40B4-BE49-F238E27FC236}">
                <a16:creationId xmlns:a16="http://schemas.microsoft.com/office/drawing/2014/main" id="{691B562F-3A34-40CA-8D81-8A62E03B97B3}"/>
              </a:ext>
            </a:extLst>
          </p:cNvPr>
          <p:cNvSpPr/>
          <p:nvPr/>
        </p:nvSpPr>
        <p:spPr>
          <a:xfrm>
            <a:off x="0" y="3244334"/>
            <a:ext cx="2522037" cy="369332"/>
          </a:xfrm>
          <a:prstGeom prst="rect">
            <a:avLst/>
          </a:prstGeom>
        </p:spPr>
        <p:txBody>
          <a:bodyPr wrap="none">
            <a:spAutoFit/>
          </a:bodyPr>
          <a:lstStyle/>
          <a:p>
            <a:r>
              <a:rPr lang="es-ES" dirty="0" err="1"/>
              <a:t>Benthic</a:t>
            </a:r>
            <a:r>
              <a:rPr lang="es-ES" dirty="0"/>
              <a:t> </a:t>
            </a:r>
            <a:r>
              <a:rPr lang="es-ES" dirty="0" err="1"/>
              <a:t>habitat</a:t>
            </a:r>
            <a:r>
              <a:rPr lang="es-ES" dirty="0"/>
              <a:t> </a:t>
            </a:r>
            <a:r>
              <a:rPr lang="es-ES" dirty="0" err="1"/>
              <a:t>structure</a:t>
            </a:r>
            <a:endParaRPr lang="es-ES" dirty="0"/>
          </a:p>
        </p:txBody>
      </p:sp>
      <p:sp>
        <p:nvSpPr>
          <p:cNvPr id="8" name="Rectángulo 7">
            <a:extLst>
              <a:ext uri="{FF2B5EF4-FFF2-40B4-BE49-F238E27FC236}">
                <a16:creationId xmlns:a16="http://schemas.microsoft.com/office/drawing/2014/main" id="{6F86448B-F26C-42B3-A552-40067D9BC92A}"/>
              </a:ext>
            </a:extLst>
          </p:cNvPr>
          <p:cNvSpPr/>
          <p:nvPr/>
        </p:nvSpPr>
        <p:spPr>
          <a:xfrm>
            <a:off x="3956447" y="1463173"/>
            <a:ext cx="2929103" cy="1200329"/>
          </a:xfrm>
          <a:prstGeom prst="rect">
            <a:avLst/>
          </a:prstGeom>
        </p:spPr>
        <p:txBody>
          <a:bodyPr wrap="square">
            <a:spAutoFit/>
          </a:bodyPr>
          <a:lstStyle/>
          <a:p>
            <a:r>
              <a:rPr lang="en-US" dirty="0"/>
              <a:t>Digital video transects 25 m long and 0.4 m wide, filmed at right angles and 0.4 m from the seabed</a:t>
            </a:r>
            <a:endParaRPr lang="es-ES" dirty="0"/>
          </a:p>
        </p:txBody>
      </p:sp>
      <p:sp>
        <p:nvSpPr>
          <p:cNvPr id="9" name="Rectángulo 8">
            <a:extLst>
              <a:ext uri="{FF2B5EF4-FFF2-40B4-BE49-F238E27FC236}">
                <a16:creationId xmlns:a16="http://schemas.microsoft.com/office/drawing/2014/main" id="{751379EB-FBA6-45DE-902B-7DB741A86BBE}"/>
              </a:ext>
            </a:extLst>
          </p:cNvPr>
          <p:cNvSpPr/>
          <p:nvPr/>
        </p:nvSpPr>
        <p:spPr>
          <a:xfrm>
            <a:off x="3956447" y="3998029"/>
            <a:ext cx="3226802" cy="923330"/>
          </a:xfrm>
          <a:prstGeom prst="rect">
            <a:avLst/>
          </a:prstGeom>
        </p:spPr>
        <p:txBody>
          <a:bodyPr wrap="square">
            <a:spAutoFit/>
          </a:bodyPr>
          <a:lstStyle/>
          <a:p>
            <a:r>
              <a:rPr lang="en-US" dirty="0"/>
              <a:t>Structural complexity of the substrate was obtained by chain method (Aronson et al. 1994)</a:t>
            </a:r>
            <a:endParaRPr lang="es-ES" dirty="0"/>
          </a:p>
        </p:txBody>
      </p:sp>
      <p:pic>
        <p:nvPicPr>
          <p:cNvPr id="10" name="Picture 2" descr="C:\Users\almar\Documents\FOTOS SUB\Agosto11-Sept12\Marietas 221012\PICT0259.JPG">
            <a:extLst>
              <a:ext uri="{FF2B5EF4-FFF2-40B4-BE49-F238E27FC236}">
                <a16:creationId xmlns:a16="http://schemas.microsoft.com/office/drawing/2014/main" id="{F263C1C5-10A0-4D43-8C05-39FE7AB126E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77893" y="3610571"/>
            <a:ext cx="4330133" cy="3247429"/>
          </a:xfrm>
          <a:prstGeom prst="rect">
            <a:avLst/>
          </a:prstGeom>
          <a:ln>
            <a:noFill/>
          </a:ln>
          <a:effectLst>
            <a:softEdge rad="112500"/>
          </a:effectLst>
        </p:spPr>
      </p:pic>
    </p:spTree>
    <p:extLst>
      <p:ext uri="{BB962C8B-B14F-4D97-AF65-F5344CB8AC3E}">
        <p14:creationId xmlns:p14="http://schemas.microsoft.com/office/powerpoint/2010/main" val="2614092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7" descr="Escanear0001">
            <a:extLst>
              <a:ext uri="{FF2B5EF4-FFF2-40B4-BE49-F238E27FC236}">
                <a16:creationId xmlns:a16="http://schemas.microsoft.com/office/drawing/2014/main" id="{AC1EE4BC-1A9E-48FC-AFD4-C3022156B03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00870" y="3551830"/>
            <a:ext cx="4537075" cy="295382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scanear0003">
            <a:extLst>
              <a:ext uri="{FF2B5EF4-FFF2-40B4-BE49-F238E27FC236}">
                <a16:creationId xmlns:a16="http://schemas.microsoft.com/office/drawing/2014/main" id="{34B9696B-338B-4936-BAB7-084253C1C8B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48462" y="3551830"/>
            <a:ext cx="4356100" cy="30670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descr="Escanear0002">
            <a:extLst>
              <a:ext uri="{FF2B5EF4-FFF2-40B4-BE49-F238E27FC236}">
                <a16:creationId xmlns:a16="http://schemas.microsoft.com/office/drawing/2014/main" id="{484F26AD-20B1-4794-806E-CAE79795950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06508" y="176828"/>
            <a:ext cx="4537075" cy="3078163"/>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B498E752-7489-4294-98B0-6E185F16520C}"/>
              </a:ext>
            </a:extLst>
          </p:cNvPr>
          <p:cNvSpPr>
            <a:spLocks noGrp="1"/>
          </p:cNvSpPr>
          <p:nvPr>
            <p:ph type="title"/>
          </p:nvPr>
        </p:nvSpPr>
        <p:spPr>
          <a:xfrm>
            <a:off x="838200" y="365125"/>
            <a:ext cx="5685430" cy="1325563"/>
          </a:xfrm>
        </p:spPr>
        <p:txBody>
          <a:bodyPr>
            <a:normAutofit/>
          </a:bodyPr>
          <a:lstStyle/>
          <a:p>
            <a:r>
              <a:rPr lang="es-ES" sz="3600" dirty="0"/>
              <a:t>Temperatura y cobertura de coral</a:t>
            </a:r>
          </a:p>
        </p:txBody>
      </p:sp>
      <p:sp>
        <p:nvSpPr>
          <p:cNvPr id="3" name="CuadroTexto 2">
            <a:extLst>
              <a:ext uri="{FF2B5EF4-FFF2-40B4-BE49-F238E27FC236}">
                <a16:creationId xmlns:a16="http://schemas.microsoft.com/office/drawing/2014/main" id="{D211A63B-3302-4689-B910-2BEA64B59333}"/>
              </a:ext>
            </a:extLst>
          </p:cNvPr>
          <p:cNvSpPr txBox="1"/>
          <p:nvPr/>
        </p:nvSpPr>
        <p:spPr>
          <a:xfrm>
            <a:off x="802934" y="1879916"/>
            <a:ext cx="3605474" cy="1323439"/>
          </a:xfrm>
          <a:prstGeom prst="rect">
            <a:avLst/>
          </a:prstGeom>
          <a:noFill/>
        </p:spPr>
        <p:txBody>
          <a:bodyPr wrap="none" rtlCol="0">
            <a:spAutoFit/>
          </a:bodyPr>
          <a:lstStyle/>
          <a:p>
            <a:pPr algn="just"/>
            <a:r>
              <a:rPr lang="es-ES" sz="2000" dirty="0">
                <a:latin typeface="Arial" panose="020B0604020202020204" pitchFamily="34" charset="0"/>
                <a:cs typeface="Arial" panose="020B0604020202020204" pitchFamily="34" charset="0"/>
              </a:rPr>
              <a:t>Umbrales de blanqueamiento:</a:t>
            </a:r>
          </a:p>
          <a:p>
            <a:pPr algn="just"/>
            <a:endParaRPr lang="es-ES" sz="2000" dirty="0">
              <a:latin typeface="Arial" panose="020B0604020202020204" pitchFamily="34" charset="0"/>
              <a:cs typeface="Arial" panose="020B0604020202020204" pitchFamily="34" charset="0"/>
            </a:endParaRPr>
          </a:p>
          <a:p>
            <a:pPr algn="just"/>
            <a:r>
              <a:rPr lang="es-ES" sz="2000" dirty="0">
                <a:latin typeface="Arial" panose="020B0604020202020204" pitchFamily="34" charset="0"/>
                <a:cs typeface="Arial" panose="020B0604020202020204" pitchFamily="34" charset="0"/>
              </a:rPr>
              <a:t>Alta Temperatura: 31.5°C</a:t>
            </a:r>
          </a:p>
          <a:p>
            <a:pPr algn="just"/>
            <a:r>
              <a:rPr lang="es-ES" sz="2000" dirty="0">
                <a:latin typeface="Arial" panose="020B0604020202020204" pitchFamily="34" charset="0"/>
                <a:cs typeface="Arial" panose="020B0604020202020204" pitchFamily="34" charset="0"/>
              </a:rPr>
              <a:t>Baja Temperatura: 19°C</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7" descr="Escanear0001">
            <a:extLst>
              <a:ext uri="{FF2B5EF4-FFF2-40B4-BE49-F238E27FC236}">
                <a16:creationId xmlns:a16="http://schemas.microsoft.com/office/drawing/2014/main" id="{AC1EE4BC-1A9E-48FC-AFD4-C3022156B03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00870" y="3551830"/>
            <a:ext cx="4537075" cy="295382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scanear0003">
            <a:extLst>
              <a:ext uri="{FF2B5EF4-FFF2-40B4-BE49-F238E27FC236}">
                <a16:creationId xmlns:a16="http://schemas.microsoft.com/office/drawing/2014/main" id="{34B9696B-338B-4936-BAB7-084253C1C8B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2085" y="3551830"/>
            <a:ext cx="4356100" cy="3067050"/>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descr="Escanear0002">
            <a:extLst>
              <a:ext uri="{FF2B5EF4-FFF2-40B4-BE49-F238E27FC236}">
                <a16:creationId xmlns:a16="http://schemas.microsoft.com/office/drawing/2014/main" id="{484F26AD-20B1-4794-806E-CAE79795950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80131" y="176828"/>
            <a:ext cx="4537075" cy="3078163"/>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B498E752-7489-4294-98B0-6E185F16520C}"/>
              </a:ext>
            </a:extLst>
          </p:cNvPr>
          <p:cNvSpPr>
            <a:spLocks noGrp="1"/>
          </p:cNvSpPr>
          <p:nvPr>
            <p:ph type="title"/>
          </p:nvPr>
        </p:nvSpPr>
        <p:spPr>
          <a:xfrm>
            <a:off x="838200" y="365125"/>
            <a:ext cx="5685430" cy="1325563"/>
          </a:xfrm>
        </p:spPr>
        <p:txBody>
          <a:bodyPr>
            <a:normAutofit/>
          </a:bodyPr>
          <a:lstStyle/>
          <a:p>
            <a:r>
              <a:rPr lang="es-ES" sz="3600" dirty="0"/>
              <a:t>Coral </a:t>
            </a:r>
            <a:r>
              <a:rPr lang="es-ES" sz="3600" dirty="0" err="1"/>
              <a:t>cover</a:t>
            </a:r>
            <a:r>
              <a:rPr lang="es-ES" sz="3600" dirty="0"/>
              <a:t> and </a:t>
            </a:r>
            <a:r>
              <a:rPr lang="es-ES" sz="3600" dirty="0" err="1"/>
              <a:t>temperature</a:t>
            </a:r>
            <a:endParaRPr lang="es-ES" sz="3600" dirty="0"/>
          </a:p>
        </p:txBody>
      </p:sp>
      <p:sp>
        <p:nvSpPr>
          <p:cNvPr id="3" name="CuadroTexto 2">
            <a:extLst>
              <a:ext uri="{FF2B5EF4-FFF2-40B4-BE49-F238E27FC236}">
                <a16:creationId xmlns:a16="http://schemas.microsoft.com/office/drawing/2014/main" id="{D211A63B-3302-4689-B910-2BEA64B59333}"/>
              </a:ext>
            </a:extLst>
          </p:cNvPr>
          <p:cNvSpPr txBox="1"/>
          <p:nvPr/>
        </p:nvSpPr>
        <p:spPr>
          <a:xfrm>
            <a:off x="1032644" y="1879916"/>
            <a:ext cx="3146054" cy="1323439"/>
          </a:xfrm>
          <a:prstGeom prst="rect">
            <a:avLst/>
          </a:prstGeom>
          <a:noFill/>
        </p:spPr>
        <p:txBody>
          <a:bodyPr wrap="none" rtlCol="0">
            <a:spAutoFit/>
          </a:bodyPr>
          <a:lstStyle/>
          <a:p>
            <a:pPr algn="just"/>
            <a:r>
              <a:rPr lang="en-US" sz="2000" dirty="0">
                <a:latin typeface="Arial" panose="020B0604020202020204" pitchFamily="34" charset="0"/>
                <a:cs typeface="Arial" panose="020B0604020202020204" pitchFamily="34" charset="0"/>
              </a:rPr>
              <a:t>Bleaching thresholds:</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High Temperature: 31.5°C</a:t>
            </a:r>
          </a:p>
          <a:p>
            <a:pPr algn="just"/>
            <a:r>
              <a:rPr lang="en-US" sz="2000" dirty="0">
                <a:latin typeface="Arial" panose="020B0604020202020204" pitchFamily="34" charset="0"/>
                <a:cs typeface="Arial" panose="020B0604020202020204" pitchFamily="34" charset="0"/>
              </a:rPr>
              <a:t>Low Temperature: 19°C</a:t>
            </a:r>
            <a:endParaRPr lang="es-E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7194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ICT2974.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0512" y="0"/>
            <a:ext cx="4572000" cy="3429000"/>
          </a:xfrm>
          <a:prstGeom prst="rect">
            <a:avLst/>
          </a:prstGeom>
        </p:spPr>
      </p:pic>
      <p:pic>
        <p:nvPicPr>
          <p:cNvPr id="3" name="2 Imagen" descr="PICT304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2512" y="3429000"/>
            <a:ext cx="4572000" cy="3429000"/>
          </a:xfrm>
          <a:prstGeom prst="rect">
            <a:avLst/>
          </a:prstGeom>
        </p:spPr>
      </p:pic>
      <p:pic>
        <p:nvPicPr>
          <p:cNvPr id="4" name="3 Imagen" descr="PICT2833.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2512" y="0"/>
            <a:ext cx="4572000" cy="3429000"/>
          </a:xfrm>
          <a:prstGeom prst="rect">
            <a:avLst/>
          </a:prstGeom>
        </p:spPr>
      </p:pic>
      <p:pic>
        <p:nvPicPr>
          <p:cNvPr id="5" name="4 Imagen" descr="PICT3115.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0" y="3212976"/>
            <a:ext cx="4860032" cy="3645024"/>
          </a:xfrm>
          <a:prstGeom prst="rect">
            <a:avLst/>
          </a:prstGeom>
        </p:spPr>
      </p:pic>
    </p:spTree>
    <p:extLst>
      <p:ext uri="{BB962C8B-B14F-4D97-AF65-F5344CB8AC3E}">
        <p14:creationId xmlns:p14="http://schemas.microsoft.com/office/powerpoint/2010/main" val="3116504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ICT3146.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097018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3600" dirty="0"/>
              <a:t>Marietas</a:t>
            </a:r>
          </a:p>
        </p:txBody>
      </p:sp>
      <p:sp>
        <p:nvSpPr>
          <p:cNvPr id="5" name="Rectángulo 4"/>
          <p:cNvSpPr/>
          <p:nvPr/>
        </p:nvSpPr>
        <p:spPr>
          <a:xfrm>
            <a:off x="7165732" y="5694438"/>
            <a:ext cx="4922360" cy="646331"/>
          </a:xfrm>
          <a:prstGeom prst="rect">
            <a:avLst/>
          </a:prstGeom>
        </p:spPr>
        <p:txBody>
          <a:bodyPr wrap="square">
            <a:spAutoFit/>
          </a:bodyPr>
          <a:lstStyle/>
          <a:p>
            <a:r>
              <a:rPr lang="es-MX" dirty="0">
                <a:latin typeface="Arial" panose="020B0604020202020204" pitchFamily="34" charset="0"/>
                <a:ea typeface="Calibri" panose="020F0502020204030204" pitchFamily="34" charset="0"/>
                <a:cs typeface="Arial" panose="020B0604020202020204" pitchFamily="34" charset="0"/>
              </a:rPr>
              <a:t>Blanqueamiento alrededor del  70% </a:t>
            </a:r>
          </a:p>
          <a:p>
            <a:r>
              <a:rPr lang="es-MX" dirty="0" err="1">
                <a:latin typeface="Arial" panose="020B0604020202020204" pitchFamily="34" charset="0"/>
                <a:cs typeface="Arial" panose="020B0604020202020204" pitchFamily="34" charset="0"/>
              </a:rPr>
              <a:t>Whitening</a:t>
            </a:r>
            <a:r>
              <a:rPr lang="es-MX" dirty="0">
                <a:latin typeface="Arial" panose="020B0604020202020204" pitchFamily="34" charset="0"/>
                <a:cs typeface="Arial" panose="020B0604020202020204" pitchFamily="34" charset="0"/>
              </a:rPr>
              <a:t> </a:t>
            </a:r>
            <a:r>
              <a:rPr lang="es-MX" dirty="0" err="1">
                <a:latin typeface="Arial" panose="020B0604020202020204" pitchFamily="34" charset="0"/>
                <a:cs typeface="Arial" panose="020B0604020202020204" pitchFamily="34" charset="0"/>
              </a:rPr>
              <a:t>about</a:t>
            </a:r>
            <a:r>
              <a:rPr lang="es-MX" dirty="0">
                <a:latin typeface="Arial" panose="020B0604020202020204" pitchFamily="34" charset="0"/>
                <a:cs typeface="Arial" panose="020B0604020202020204" pitchFamily="34" charset="0"/>
              </a:rPr>
              <a:t> 70%</a:t>
            </a:r>
          </a:p>
        </p:txBody>
      </p:sp>
      <p:pic>
        <p:nvPicPr>
          <p:cNvPr id="7" name="Imagen 6">
            <a:extLst>
              <a:ext uri="{FF2B5EF4-FFF2-40B4-BE49-F238E27FC236}">
                <a16:creationId xmlns:a16="http://schemas.microsoft.com/office/drawing/2014/main" id="{C7630576-5F89-422E-9D93-1AB3FAD47D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06836" y="1302324"/>
            <a:ext cx="5622837" cy="4392114"/>
          </a:xfrm>
          <a:prstGeom prst="rect">
            <a:avLst/>
          </a:prstGeom>
        </p:spPr>
      </p:pic>
      <p:pic>
        <p:nvPicPr>
          <p:cNvPr id="9" name="Imagen 8">
            <a:extLst>
              <a:ext uri="{FF2B5EF4-FFF2-40B4-BE49-F238E27FC236}">
                <a16:creationId xmlns:a16="http://schemas.microsoft.com/office/drawing/2014/main" id="{F2F3D8E9-EC4F-4302-B225-124EAD253F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546" y="1316179"/>
            <a:ext cx="5521452" cy="4625340"/>
          </a:xfrm>
          <a:prstGeom prst="rect">
            <a:avLst/>
          </a:prstGeom>
        </p:spPr>
      </p:pic>
    </p:spTree>
    <p:extLst>
      <p:ext uri="{BB962C8B-B14F-4D97-AF65-F5344CB8AC3E}">
        <p14:creationId xmlns:p14="http://schemas.microsoft.com/office/powerpoint/2010/main" val="1296675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265347"/>
            <a:ext cx="5550795" cy="4163097"/>
          </a:xfrm>
          <a:prstGeom prst="rect">
            <a:avLst/>
          </a:prstGeom>
        </p:spPr>
      </p:pic>
      <p:pic>
        <p:nvPicPr>
          <p:cNvPr id="4" name="Imagen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24031" y="1262130"/>
            <a:ext cx="5540062" cy="4155046"/>
          </a:xfrm>
          <a:prstGeom prst="rect">
            <a:avLst/>
          </a:prstGeom>
        </p:spPr>
      </p:pic>
    </p:spTree>
    <p:extLst>
      <p:ext uri="{BB962C8B-B14F-4D97-AF65-F5344CB8AC3E}">
        <p14:creationId xmlns:p14="http://schemas.microsoft.com/office/powerpoint/2010/main" val="3787542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5746839" cy="3232597"/>
          </a:xfrm>
          <a:prstGeom prst="rect">
            <a:avLst/>
          </a:prstGeom>
        </p:spPr>
      </p:pic>
      <p:pic>
        <p:nvPicPr>
          <p:cNvPr id="3" name="Imagen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6709" y="1"/>
            <a:ext cx="5691747" cy="3201608"/>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2591" y="3232598"/>
            <a:ext cx="6445159" cy="3625402"/>
          </a:xfrm>
          <a:prstGeom prst="rect">
            <a:avLst/>
          </a:prstGeom>
        </p:spPr>
      </p:pic>
    </p:spTree>
    <p:extLst>
      <p:ext uri="{BB962C8B-B14F-4D97-AF65-F5344CB8AC3E}">
        <p14:creationId xmlns:p14="http://schemas.microsoft.com/office/powerpoint/2010/main" val="2525272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71800" y="56548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4" name="CuadroTexto 3"/>
          <p:cNvSpPr txBox="1"/>
          <p:nvPr/>
        </p:nvSpPr>
        <p:spPr>
          <a:xfrm>
            <a:off x="7032633" y="437290"/>
            <a:ext cx="3940438" cy="646331"/>
          </a:xfrm>
          <a:prstGeom prst="rect">
            <a:avLst/>
          </a:prstGeom>
          <a:noFill/>
        </p:spPr>
        <p:txBody>
          <a:bodyPr wrap="none" rtlCol="0">
            <a:spAutoFit/>
          </a:bodyPr>
          <a:lstStyle/>
          <a:p>
            <a:r>
              <a:rPr lang="es-ES" dirty="0"/>
              <a:t>Cantidad de visitantes por año al PNIM</a:t>
            </a:r>
          </a:p>
          <a:p>
            <a:r>
              <a:rPr lang="en-US" dirty="0"/>
              <a:t>Number of visitors per year to the PNIM</a:t>
            </a:r>
            <a:endParaRPr lang="es-ES" dirty="0"/>
          </a:p>
        </p:txBody>
      </p:sp>
      <p:sp>
        <p:nvSpPr>
          <p:cNvPr id="5" name="CuadroTexto 4">
            <a:extLst>
              <a:ext uri="{FF2B5EF4-FFF2-40B4-BE49-F238E27FC236}">
                <a16:creationId xmlns:a16="http://schemas.microsoft.com/office/drawing/2014/main" id="{3ECA487F-8879-43F5-A202-E7500BD78D6F}"/>
              </a:ext>
            </a:extLst>
          </p:cNvPr>
          <p:cNvSpPr txBox="1"/>
          <p:nvPr/>
        </p:nvSpPr>
        <p:spPr>
          <a:xfrm>
            <a:off x="711153" y="493759"/>
            <a:ext cx="4968677" cy="1938992"/>
          </a:xfrm>
          <a:prstGeom prst="rect">
            <a:avLst/>
          </a:prstGeom>
          <a:noFill/>
        </p:spPr>
        <p:txBody>
          <a:bodyPr wrap="square" rtlCol="0">
            <a:spAutoFit/>
          </a:bodyPr>
          <a:lstStyle/>
          <a:p>
            <a:r>
              <a:rPr lang="es-ES" sz="2000" dirty="0">
                <a:latin typeface="Arial" panose="020B0604020202020204" pitchFamily="34" charset="0"/>
                <a:cs typeface="Arial" panose="020B0604020202020204" pitchFamily="34" charset="0"/>
              </a:rPr>
              <a:t>Socioeconómico:</a:t>
            </a:r>
          </a:p>
          <a:p>
            <a:r>
              <a:rPr lang="es-ES" sz="2000" dirty="0">
                <a:latin typeface="Arial" panose="020B0604020202020204" pitchFamily="34" charset="0"/>
                <a:cs typeface="Arial" panose="020B0604020202020204" pitchFamily="34" charset="0"/>
              </a:rPr>
              <a:t>Visitantes</a:t>
            </a:r>
          </a:p>
          <a:p>
            <a:r>
              <a:rPr lang="es-ES" sz="2000" dirty="0">
                <a:latin typeface="Arial" panose="020B0604020202020204" pitchFamily="34" charset="0"/>
                <a:cs typeface="Arial" panose="020B0604020202020204" pitchFamily="34" charset="0"/>
              </a:rPr>
              <a:t>Capacidad de carga</a:t>
            </a:r>
          </a:p>
          <a:p>
            <a:r>
              <a:rPr lang="es-ES" sz="2000" dirty="0" err="1">
                <a:solidFill>
                  <a:srgbClr val="C00000"/>
                </a:solidFill>
                <a:latin typeface="Arial" panose="020B0604020202020204" pitchFamily="34" charset="0"/>
                <a:cs typeface="Arial" panose="020B0604020202020204" pitchFamily="34" charset="0"/>
              </a:rPr>
              <a:t>Socioeconomic</a:t>
            </a:r>
            <a:r>
              <a:rPr lang="es-ES" sz="2000" dirty="0">
                <a:solidFill>
                  <a:srgbClr val="C00000"/>
                </a:solidFill>
                <a:latin typeface="Arial" panose="020B0604020202020204" pitchFamily="34" charset="0"/>
                <a:cs typeface="Arial" panose="020B0604020202020204" pitchFamily="34" charset="0"/>
              </a:rPr>
              <a:t>:</a:t>
            </a:r>
          </a:p>
          <a:p>
            <a:r>
              <a:rPr lang="es-ES" sz="2000" dirty="0" err="1">
                <a:solidFill>
                  <a:srgbClr val="C00000"/>
                </a:solidFill>
                <a:latin typeface="Arial" panose="020B0604020202020204" pitchFamily="34" charset="0"/>
                <a:cs typeface="Arial" panose="020B0604020202020204" pitchFamily="34" charset="0"/>
              </a:rPr>
              <a:t>Visitors</a:t>
            </a:r>
            <a:endParaRPr lang="es-ES" sz="2000" dirty="0">
              <a:solidFill>
                <a:srgbClr val="C00000"/>
              </a:solidFill>
              <a:latin typeface="Arial" panose="020B0604020202020204" pitchFamily="34" charset="0"/>
              <a:cs typeface="Arial" panose="020B0604020202020204" pitchFamily="34" charset="0"/>
            </a:endParaRPr>
          </a:p>
          <a:p>
            <a:r>
              <a:rPr lang="es-ES" sz="2000" dirty="0" err="1">
                <a:solidFill>
                  <a:srgbClr val="C00000"/>
                </a:solidFill>
                <a:latin typeface="Arial" panose="020B0604020202020204" pitchFamily="34" charset="0"/>
                <a:cs typeface="Arial" panose="020B0604020202020204" pitchFamily="34" charset="0"/>
              </a:rPr>
              <a:t>Loading</a:t>
            </a:r>
            <a:r>
              <a:rPr lang="es-ES" sz="2000" dirty="0">
                <a:solidFill>
                  <a:srgbClr val="C00000"/>
                </a:solidFill>
                <a:latin typeface="Arial" panose="020B0604020202020204" pitchFamily="34" charset="0"/>
                <a:cs typeface="Arial" panose="020B0604020202020204" pitchFamily="34" charset="0"/>
              </a:rPr>
              <a:t> </a:t>
            </a:r>
            <a:r>
              <a:rPr lang="es-ES" sz="2000" dirty="0" err="1">
                <a:solidFill>
                  <a:srgbClr val="C00000"/>
                </a:solidFill>
                <a:latin typeface="Arial" panose="020B0604020202020204" pitchFamily="34" charset="0"/>
                <a:cs typeface="Arial" panose="020B0604020202020204" pitchFamily="34" charset="0"/>
              </a:rPr>
              <a:t>capacity</a:t>
            </a:r>
            <a:endParaRPr lang="es-ES" sz="2000" dirty="0">
              <a:solidFill>
                <a:srgbClr val="C00000"/>
              </a:solidFill>
              <a:latin typeface="Arial" panose="020B0604020202020204" pitchFamily="34" charset="0"/>
              <a:cs typeface="Arial" panose="020B0604020202020204" pitchFamily="34" charset="0"/>
            </a:endParaRPr>
          </a:p>
        </p:txBody>
      </p:sp>
      <p:pic>
        <p:nvPicPr>
          <p:cNvPr id="6" name="Picture 2" descr="C:\Documents and Settings\Propietario\Mis documentos\Mis imágenes\2005_11_11\IMG_2513.JPG">
            <a:extLst>
              <a:ext uri="{FF2B5EF4-FFF2-40B4-BE49-F238E27FC236}">
                <a16:creationId xmlns:a16="http://schemas.microsoft.com/office/drawing/2014/main" id="{CA76DD2E-C526-4AD0-A387-D860F9D9FE4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7714" y="2698112"/>
            <a:ext cx="4888172" cy="3666129"/>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descr="Gráfico, Gráfico de barras&#10;&#10;Descripción generada automáticamente">
            <a:extLst>
              <a:ext uri="{FF2B5EF4-FFF2-40B4-BE49-F238E27FC236}">
                <a16:creationId xmlns:a16="http://schemas.microsoft.com/office/drawing/2014/main" id="{445496A1-8043-D499-89B3-ABDDFE3EE8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2289" y="1155478"/>
            <a:ext cx="5583936" cy="4267200"/>
          </a:xfrm>
          <a:prstGeom prst="rect">
            <a:avLst/>
          </a:prstGeom>
        </p:spPr>
      </p:pic>
    </p:spTree>
    <p:extLst>
      <p:ext uri="{BB962C8B-B14F-4D97-AF65-F5344CB8AC3E}">
        <p14:creationId xmlns:p14="http://schemas.microsoft.com/office/powerpoint/2010/main" val="51723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32602" y="0"/>
            <a:ext cx="9726796" cy="6858000"/>
          </a:xfrm>
          <a:prstGeom prst="rect">
            <a:avLst/>
          </a:prstGeom>
        </p:spPr>
      </p:pic>
    </p:spTree>
    <p:extLst>
      <p:ext uri="{BB962C8B-B14F-4D97-AF65-F5344CB8AC3E}">
        <p14:creationId xmlns:p14="http://schemas.microsoft.com/office/powerpoint/2010/main" val="1845858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449549" cy="3631096"/>
          </a:xfrm>
          <a:prstGeom prst="rect">
            <a:avLst/>
          </a:prstGeom>
        </p:spPr>
      </p:pic>
      <p:pic>
        <p:nvPicPr>
          <p:cNvPr id="3" name="Imagen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49550" y="3631097"/>
            <a:ext cx="5742450" cy="3232999"/>
          </a:xfrm>
          <a:prstGeom prst="rect">
            <a:avLst/>
          </a:prstGeom>
        </p:spPr>
      </p:pic>
      <p:sp>
        <p:nvSpPr>
          <p:cNvPr id="6" name="CuadroTexto 5"/>
          <p:cNvSpPr txBox="1"/>
          <p:nvPr/>
        </p:nvSpPr>
        <p:spPr>
          <a:xfrm>
            <a:off x="383712" y="6494764"/>
            <a:ext cx="1776192" cy="369332"/>
          </a:xfrm>
          <a:prstGeom prst="rect">
            <a:avLst/>
          </a:prstGeom>
          <a:noFill/>
        </p:spPr>
        <p:txBody>
          <a:bodyPr wrap="none" rtlCol="0">
            <a:spAutoFit/>
          </a:bodyPr>
          <a:lstStyle/>
          <a:p>
            <a:r>
              <a:rPr lang="es-ES" dirty="0"/>
              <a:t>Fuente: CONANP</a:t>
            </a:r>
          </a:p>
        </p:txBody>
      </p:sp>
      <p:sp>
        <p:nvSpPr>
          <p:cNvPr id="5" name="CuadroTexto 4">
            <a:extLst>
              <a:ext uri="{FF2B5EF4-FFF2-40B4-BE49-F238E27FC236}">
                <a16:creationId xmlns:a16="http://schemas.microsoft.com/office/drawing/2014/main" id="{72656FF2-B163-4062-B765-C239FCE451F6}"/>
              </a:ext>
            </a:extLst>
          </p:cNvPr>
          <p:cNvSpPr txBox="1"/>
          <p:nvPr/>
        </p:nvSpPr>
        <p:spPr>
          <a:xfrm>
            <a:off x="8420669" y="614149"/>
            <a:ext cx="652743" cy="369332"/>
          </a:xfrm>
          <a:prstGeom prst="rect">
            <a:avLst/>
          </a:prstGeom>
          <a:noFill/>
        </p:spPr>
        <p:txBody>
          <a:bodyPr wrap="none" rtlCol="0">
            <a:spAutoFit/>
          </a:bodyPr>
          <a:lstStyle/>
          <a:p>
            <a:r>
              <a:rPr lang="es-ES" dirty="0"/>
              <a:t>2016</a:t>
            </a:r>
          </a:p>
        </p:txBody>
      </p:sp>
    </p:spTree>
    <p:extLst>
      <p:ext uri="{BB962C8B-B14F-4D97-AF65-F5344CB8AC3E}">
        <p14:creationId xmlns:p14="http://schemas.microsoft.com/office/powerpoint/2010/main" val="26758304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B52A943-A2D3-4C68-AA3C-7003BA627FA4}"/>
              </a:ext>
            </a:extLst>
          </p:cNvPr>
          <p:cNvSpPr>
            <a:spLocks noGrp="1"/>
          </p:cNvSpPr>
          <p:nvPr>
            <p:ph idx="1"/>
          </p:nvPr>
        </p:nvSpPr>
        <p:spPr>
          <a:xfrm>
            <a:off x="646247" y="497717"/>
            <a:ext cx="8197501" cy="890278"/>
          </a:xfrm>
        </p:spPr>
        <p:txBody>
          <a:bodyPr>
            <a:normAutofit fontScale="92500" lnSpcReduction="10000"/>
          </a:bodyPr>
          <a:lstStyle/>
          <a:p>
            <a:pPr marL="0" indent="0" algn="ctr">
              <a:buNone/>
            </a:pPr>
            <a:r>
              <a:rPr lang="es-ES" dirty="0">
                <a:latin typeface="Arial" panose="020B0604020202020204" pitchFamily="34" charset="0"/>
                <a:ea typeface="Tahoma" panose="020B0604030504040204" pitchFamily="34" charset="0"/>
                <a:cs typeface="Arial" panose="020B0604020202020204" pitchFamily="34" charset="0"/>
              </a:rPr>
              <a:t>Programa de </a:t>
            </a:r>
            <a:r>
              <a:rPr lang="es-ES" u="sng" dirty="0">
                <a:latin typeface="Arial" panose="020B0604020202020204" pitchFamily="34" charset="0"/>
                <a:ea typeface="Tahoma" panose="020B0604030504040204" pitchFamily="34" charset="0"/>
                <a:cs typeface="Arial" panose="020B0604020202020204" pitchFamily="34" charset="0"/>
              </a:rPr>
              <a:t>Restauración de la Playa del Amor</a:t>
            </a:r>
            <a:r>
              <a:rPr lang="es-ES" dirty="0">
                <a:latin typeface="Arial" panose="020B0604020202020204" pitchFamily="34" charset="0"/>
                <a:ea typeface="Tahoma" panose="020B0604030504040204" pitchFamily="34" charset="0"/>
                <a:cs typeface="Arial" panose="020B0604020202020204" pitchFamily="34" charset="0"/>
              </a:rPr>
              <a:t>”</a:t>
            </a:r>
          </a:p>
          <a:p>
            <a:pPr marL="0" indent="0" algn="ctr">
              <a:buNone/>
            </a:pPr>
            <a:r>
              <a:rPr lang="es-US" dirty="0">
                <a:solidFill>
                  <a:srgbClr val="C00000"/>
                </a:solidFill>
                <a:latin typeface="Arial" panose="020B0604020202020204" pitchFamily="34" charset="0"/>
                <a:ea typeface="Tahoma" panose="020B0604030504040204" pitchFamily="34" charset="0"/>
                <a:cs typeface="Arial" panose="020B0604020202020204" pitchFamily="34" charset="0"/>
              </a:rPr>
              <a:t>Playa del Amor </a:t>
            </a:r>
            <a:r>
              <a:rPr lang="es-US" dirty="0" err="1">
                <a:solidFill>
                  <a:srgbClr val="C00000"/>
                </a:solidFill>
                <a:latin typeface="Arial" panose="020B0604020202020204" pitchFamily="34" charset="0"/>
                <a:ea typeface="Tahoma" panose="020B0604030504040204" pitchFamily="34" charset="0"/>
                <a:cs typeface="Arial" panose="020B0604020202020204" pitchFamily="34" charset="0"/>
              </a:rPr>
              <a:t>Restoration</a:t>
            </a:r>
            <a:r>
              <a:rPr lang="es-US" dirty="0">
                <a:solidFill>
                  <a:srgbClr val="C00000"/>
                </a:solidFill>
                <a:latin typeface="Arial" panose="020B0604020202020204" pitchFamily="34" charset="0"/>
                <a:ea typeface="Tahoma" panose="020B0604030504040204" pitchFamily="34" charset="0"/>
                <a:cs typeface="Arial" panose="020B0604020202020204" pitchFamily="34" charset="0"/>
              </a:rPr>
              <a:t> </a:t>
            </a:r>
            <a:r>
              <a:rPr lang="es-US" dirty="0" err="1">
                <a:solidFill>
                  <a:srgbClr val="C00000"/>
                </a:solidFill>
                <a:latin typeface="Arial" panose="020B0604020202020204" pitchFamily="34" charset="0"/>
                <a:ea typeface="Tahoma" panose="020B0604030504040204" pitchFamily="34" charset="0"/>
                <a:cs typeface="Arial" panose="020B0604020202020204" pitchFamily="34" charset="0"/>
              </a:rPr>
              <a:t>Program</a:t>
            </a:r>
            <a:endParaRPr lang="es-US" dirty="0">
              <a:solidFill>
                <a:srgbClr val="C00000"/>
              </a:solidFill>
              <a:latin typeface="Arial" panose="020B0604020202020204" pitchFamily="34" charset="0"/>
              <a:ea typeface="Tahoma" panose="020B0604030504040204" pitchFamily="34" charset="0"/>
              <a:cs typeface="Arial" panose="020B0604020202020204" pitchFamily="34" charset="0"/>
            </a:endParaRPr>
          </a:p>
        </p:txBody>
      </p:sp>
      <p:sp>
        <p:nvSpPr>
          <p:cNvPr id="4" name="Marcador de número de diapositiva 3">
            <a:extLst>
              <a:ext uri="{FF2B5EF4-FFF2-40B4-BE49-F238E27FC236}">
                <a16:creationId xmlns:a16="http://schemas.microsoft.com/office/drawing/2014/main" id="{A073B56D-0BF9-49F2-B675-F84BB44DAF72}"/>
              </a:ext>
            </a:extLst>
          </p:cNvPr>
          <p:cNvSpPr>
            <a:spLocks noGrp="1"/>
          </p:cNvSpPr>
          <p:nvPr>
            <p:ph type="sldNum" sz="quarter" idx="12"/>
          </p:nvPr>
        </p:nvSpPr>
        <p:spPr/>
        <p:txBody>
          <a:bodyPr/>
          <a:lstStyle/>
          <a:p>
            <a:fld id="{65F1BAA5-E331-144E-B222-D7D69701F494}" type="slidenum">
              <a:rPr lang="es-ES" smtClean="0"/>
              <a:t>43</a:t>
            </a:fld>
            <a:endParaRPr lang="es-ES"/>
          </a:p>
        </p:txBody>
      </p:sp>
      <p:pic>
        <p:nvPicPr>
          <p:cNvPr id="1026" name="Picture 2" descr="Imagen relacionada">
            <a:extLst>
              <a:ext uri="{FF2B5EF4-FFF2-40B4-BE49-F238E27FC236}">
                <a16:creationId xmlns:a16="http://schemas.microsoft.com/office/drawing/2014/main" id="{042F2B59-AB43-4231-801C-AC004427675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84285" y="1613386"/>
            <a:ext cx="6023429" cy="4517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7917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096000" cy="4572000"/>
          </a:xfrm>
          <a:prstGeom prst="rect">
            <a:avLst/>
          </a:prstGeom>
        </p:spPr>
      </p:pic>
      <p:pic>
        <p:nvPicPr>
          <p:cNvPr id="4" name="Imagen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2286000"/>
            <a:ext cx="6096000" cy="4572000"/>
          </a:xfrm>
          <a:prstGeom prst="rect">
            <a:avLst/>
          </a:prstGeom>
        </p:spPr>
      </p:pic>
      <p:sp>
        <p:nvSpPr>
          <p:cNvPr id="5" name="CuadroTexto 4"/>
          <p:cNvSpPr txBox="1"/>
          <p:nvPr/>
        </p:nvSpPr>
        <p:spPr>
          <a:xfrm>
            <a:off x="383712" y="6494764"/>
            <a:ext cx="1776192" cy="369332"/>
          </a:xfrm>
          <a:prstGeom prst="rect">
            <a:avLst/>
          </a:prstGeom>
          <a:noFill/>
        </p:spPr>
        <p:txBody>
          <a:bodyPr wrap="none" rtlCol="0">
            <a:spAutoFit/>
          </a:bodyPr>
          <a:lstStyle/>
          <a:p>
            <a:r>
              <a:rPr lang="es-ES" dirty="0"/>
              <a:t>Fuente: CONANP</a:t>
            </a:r>
          </a:p>
        </p:txBody>
      </p:sp>
    </p:spTree>
    <p:extLst>
      <p:ext uri="{BB962C8B-B14F-4D97-AF65-F5344CB8AC3E}">
        <p14:creationId xmlns:p14="http://schemas.microsoft.com/office/powerpoint/2010/main" val="1104034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4D7B0C9-C70E-4B44-A1D5-83054F7B77B3}"/>
              </a:ext>
            </a:extLst>
          </p:cNvPr>
          <p:cNvPicPr/>
          <p:nvPr/>
        </p:nvPicPr>
        <p:blipFill>
          <a:blip r:embed="rId2" cstate="email">
            <a:extLst>
              <a:ext uri="{28A0092B-C50C-407E-A947-70E740481C1C}">
                <a14:useLocalDpi xmlns:a14="http://schemas.microsoft.com/office/drawing/2010/main"/>
              </a:ext>
            </a:extLst>
          </a:blip>
          <a:stretch>
            <a:fillRect/>
          </a:stretch>
        </p:blipFill>
        <p:spPr>
          <a:xfrm>
            <a:off x="6096001" y="0"/>
            <a:ext cx="6095999" cy="4700337"/>
          </a:xfrm>
          <a:prstGeom prst="rect">
            <a:avLst/>
          </a:prstGeom>
        </p:spPr>
      </p:pic>
      <p:pic>
        <p:nvPicPr>
          <p:cNvPr id="3" name="Imagen 2">
            <a:extLst>
              <a:ext uri="{FF2B5EF4-FFF2-40B4-BE49-F238E27FC236}">
                <a16:creationId xmlns:a16="http://schemas.microsoft.com/office/drawing/2014/main" id="{EDE8509D-55F7-4595-9DD6-12DBDBA44394}"/>
              </a:ext>
            </a:extLst>
          </p:cNvPr>
          <p:cNvPicPr/>
          <p:nvPr/>
        </p:nvPicPr>
        <p:blipFill>
          <a:blip r:embed="rId3" cstate="email">
            <a:extLst>
              <a:ext uri="{28A0092B-C50C-407E-A947-70E740481C1C}">
                <a14:useLocalDpi xmlns:a14="http://schemas.microsoft.com/office/drawing/2010/main"/>
              </a:ext>
            </a:extLst>
          </a:blip>
          <a:stretch>
            <a:fillRect/>
          </a:stretch>
        </p:blipFill>
        <p:spPr>
          <a:xfrm>
            <a:off x="131886" y="2157663"/>
            <a:ext cx="6095999" cy="4700337"/>
          </a:xfrm>
          <a:prstGeom prst="rect">
            <a:avLst/>
          </a:prstGeom>
        </p:spPr>
      </p:pic>
    </p:spTree>
    <p:extLst>
      <p:ext uri="{BB962C8B-B14F-4D97-AF65-F5344CB8AC3E}">
        <p14:creationId xmlns:p14="http://schemas.microsoft.com/office/powerpoint/2010/main" val="1415291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00CC34A-8749-431B-B942-61982EED3E33}"/>
              </a:ext>
            </a:extLst>
          </p:cNvPr>
          <p:cNvPicPr/>
          <p:nvPr/>
        </p:nvPicPr>
        <p:blipFill>
          <a:blip r:embed="rId2" cstate="email">
            <a:extLst>
              <a:ext uri="{28A0092B-C50C-407E-A947-70E740481C1C}">
                <a14:useLocalDpi xmlns:a14="http://schemas.microsoft.com/office/drawing/2010/main"/>
              </a:ext>
            </a:extLst>
          </a:blip>
          <a:stretch>
            <a:fillRect/>
          </a:stretch>
        </p:blipFill>
        <p:spPr>
          <a:xfrm>
            <a:off x="6096001" y="0"/>
            <a:ext cx="6095999" cy="4335618"/>
          </a:xfrm>
          <a:prstGeom prst="rect">
            <a:avLst/>
          </a:prstGeom>
        </p:spPr>
      </p:pic>
      <p:pic>
        <p:nvPicPr>
          <p:cNvPr id="7" name="Imagen 6">
            <a:extLst>
              <a:ext uri="{FF2B5EF4-FFF2-40B4-BE49-F238E27FC236}">
                <a16:creationId xmlns:a16="http://schemas.microsoft.com/office/drawing/2014/main" id="{4B97B4D1-7A06-4CF9-AD7F-20ED1FA6A64B}"/>
              </a:ext>
            </a:extLst>
          </p:cNvPr>
          <p:cNvPicPr/>
          <p:nvPr/>
        </p:nvPicPr>
        <p:blipFill>
          <a:blip r:embed="rId3" cstate="email">
            <a:extLst>
              <a:ext uri="{28A0092B-C50C-407E-A947-70E740481C1C}">
                <a14:useLocalDpi xmlns:a14="http://schemas.microsoft.com/office/drawing/2010/main"/>
              </a:ext>
            </a:extLst>
          </a:blip>
          <a:stretch>
            <a:fillRect/>
          </a:stretch>
        </p:blipFill>
        <p:spPr>
          <a:xfrm>
            <a:off x="1" y="2566737"/>
            <a:ext cx="6095999" cy="4335618"/>
          </a:xfrm>
          <a:prstGeom prst="rect">
            <a:avLst/>
          </a:prstGeom>
        </p:spPr>
      </p:pic>
    </p:spTree>
    <p:extLst>
      <p:ext uri="{BB962C8B-B14F-4D97-AF65-F5344CB8AC3E}">
        <p14:creationId xmlns:p14="http://schemas.microsoft.com/office/powerpoint/2010/main" val="42469656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CC3EFF7-D929-438E-8BF8-AFACF4C0C599}"/>
              </a:ext>
            </a:extLst>
          </p:cNvPr>
          <p:cNvPicPr/>
          <p:nvPr/>
        </p:nvPicPr>
        <p:blipFill>
          <a:blip r:embed="rId2" cstate="email">
            <a:extLst>
              <a:ext uri="{28A0092B-C50C-407E-A947-70E740481C1C}">
                <a14:useLocalDpi xmlns:a14="http://schemas.microsoft.com/office/drawing/2010/main"/>
              </a:ext>
            </a:extLst>
          </a:blip>
          <a:stretch>
            <a:fillRect/>
          </a:stretch>
        </p:blipFill>
        <p:spPr>
          <a:xfrm>
            <a:off x="643467" y="1443480"/>
            <a:ext cx="5294716" cy="3971037"/>
          </a:xfrm>
          <a:prstGeom prst="rect">
            <a:avLst/>
          </a:prstGeom>
        </p:spPr>
      </p:pic>
      <p:pic>
        <p:nvPicPr>
          <p:cNvPr id="2" name="Imagen 1">
            <a:extLst>
              <a:ext uri="{FF2B5EF4-FFF2-40B4-BE49-F238E27FC236}">
                <a16:creationId xmlns:a16="http://schemas.microsoft.com/office/drawing/2014/main" id="{C0954A8B-DECB-4DA0-9535-EAB451BF6B7D}"/>
              </a:ext>
            </a:extLst>
          </p:cNvPr>
          <p:cNvPicPr/>
          <p:nvPr/>
        </p:nvPicPr>
        <p:blipFill>
          <a:blip r:embed="rId3" cstate="email">
            <a:extLst>
              <a:ext uri="{28A0092B-C50C-407E-A947-70E740481C1C}">
                <a14:useLocalDpi xmlns:a14="http://schemas.microsoft.com/office/drawing/2010/main"/>
              </a:ext>
            </a:extLst>
          </a:blip>
          <a:stretch>
            <a:fillRect/>
          </a:stretch>
        </p:blipFill>
        <p:spPr>
          <a:xfrm>
            <a:off x="6253817" y="1443481"/>
            <a:ext cx="5294715" cy="3971037"/>
          </a:xfrm>
          <a:prstGeom prst="rect">
            <a:avLst/>
          </a:prstGeom>
        </p:spPr>
      </p:pic>
    </p:spTree>
    <p:extLst>
      <p:ext uri="{BB962C8B-B14F-4D97-AF65-F5344CB8AC3E}">
        <p14:creationId xmlns:p14="http://schemas.microsoft.com/office/powerpoint/2010/main" val="2622750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FFB523D-CB99-4AEF-94B6-295283A9D9FE}"/>
              </a:ext>
            </a:extLst>
          </p:cNvPr>
          <p:cNvPicPr/>
          <p:nvPr/>
        </p:nvPicPr>
        <p:blipFill>
          <a:blip r:embed="rId2" cstate="email">
            <a:extLst>
              <a:ext uri="{28A0092B-C50C-407E-A947-70E740481C1C}">
                <a14:useLocalDpi xmlns:a14="http://schemas.microsoft.com/office/drawing/2010/main"/>
              </a:ext>
            </a:extLst>
          </a:blip>
          <a:stretch>
            <a:fillRect/>
          </a:stretch>
        </p:blipFill>
        <p:spPr>
          <a:xfrm>
            <a:off x="643468" y="1443480"/>
            <a:ext cx="5294716" cy="3971037"/>
          </a:xfrm>
          <a:prstGeom prst="rect">
            <a:avLst/>
          </a:prstGeom>
        </p:spPr>
      </p:pic>
      <p:pic>
        <p:nvPicPr>
          <p:cNvPr id="2" name="Imagen 1">
            <a:extLst>
              <a:ext uri="{FF2B5EF4-FFF2-40B4-BE49-F238E27FC236}">
                <a16:creationId xmlns:a16="http://schemas.microsoft.com/office/drawing/2014/main" id="{CF86B3E8-A491-41DF-B5D3-167F28C8F796}"/>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253817" y="1443481"/>
            <a:ext cx="5294715" cy="3971037"/>
          </a:xfrm>
          <a:prstGeom prst="rect">
            <a:avLst/>
          </a:prstGeom>
          <a:noFill/>
        </p:spPr>
      </p:pic>
    </p:spTree>
    <p:extLst>
      <p:ext uri="{BB962C8B-B14F-4D97-AF65-F5344CB8AC3E}">
        <p14:creationId xmlns:p14="http://schemas.microsoft.com/office/powerpoint/2010/main" val="37712956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669CC47-97F0-452E-B9E1-8C65BFB72469}"/>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643467" y="1444625"/>
            <a:ext cx="5291666" cy="3968750"/>
          </a:xfrm>
          <a:prstGeom prst="rect">
            <a:avLst/>
          </a:prstGeom>
          <a:noFill/>
        </p:spPr>
      </p:pic>
      <p:pic>
        <p:nvPicPr>
          <p:cNvPr id="3" name="Imagen 2">
            <a:extLst>
              <a:ext uri="{FF2B5EF4-FFF2-40B4-BE49-F238E27FC236}">
                <a16:creationId xmlns:a16="http://schemas.microsoft.com/office/drawing/2014/main" id="{C5F7AD6C-3A1F-45FE-A68E-B6ABF0CC08B1}"/>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256865" y="1444624"/>
            <a:ext cx="5291667" cy="3968751"/>
          </a:xfrm>
          <a:prstGeom prst="rect">
            <a:avLst/>
          </a:prstGeom>
          <a:noFill/>
        </p:spPr>
      </p:pic>
    </p:spTree>
    <p:extLst>
      <p:ext uri="{BB962C8B-B14F-4D97-AF65-F5344CB8AC3E}">
        <p14:creationId xmlns:p14="http://schemas.microsoft.com/office/powerpoint/2010/main" val="2139677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Gráfico, Gráfico de barras&#10;&#10;Descripción generada automáticamente">
            <a:extLst>
              <a:ext uri="{FF2B5EF4-FFF2-40B4-BE49-F238E27FC236}">
                <a16:creationId xmlns:a16="http://schemas.microsoft.com/office/drawing/2014/main" id="{BC2DAE5D-A00E-C0EA-08A9-D6D2D0F081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5549" y="323327"/>
            <a:ext cx="8040902" cy="6211345"/>
          </a:xfrm>
          <a:prstGeom prst="rect">
            <a:avLst/>
          </a:prstGeom>
        </p:spPr>
      </p:pic>
    </p:spTree>
    <p:extLst>
      <p:ext uri="{BB962C8B-B14F-4D97-AF65-F5344CB8AC3E}">
        <p14:creationId xmlns:p14="http://schemas.microsoft.com/office/powerpoint/2010/main" val="19208385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A383350-0664-948A-C5DE-BF3D90831C41}"/>
              </a:ext>
            </a:extLst>
          </p:cNvPr>
          <p:cNvSpPr>
            <a:spLocks noGrp="1"/>
          </p:cNvSpPr>
          <p:nvPr>
            <p:ph idx="1"/>
          </p:nvPr>
        </p:nvSpPr>
        <p:spPr>
          <a:xfrm>
            <a:off x="720969" y="677008"/>
            <a:ext cx="10632831" cy="5499955"/>
          </a:xfrm>
        </p:spPr>
        <p:txBody>
          <a:bodyPr>
            <a:normAutofit/>
          </a:bodyPr>
          <a:lstStyle/>
          <a:p>
            <a:pPr algn="just"/>
            <a:r>
              <a:rPr lang="es-ES" sz="2000" dirty="0"/>
              <a:t>En la madrugada del 23 de octubre del 2022, el Parque Nacional Islas Marietas fue impactado por el huracán Roslyn en categoría 4 y 3 respectivamente. </a:t>
            </a:r>
          </a:p>
          <a:p>
            <a:pPr algn="just"/>
            <a:r>
              <a:rPr lang="en-US" sz="2000" dirty="0">
                <a:solidFill>
                  <a:srgbClr val="C00000"/>
                </a:solidFill>
              </a:rPr>
              <a:t>In the early morning of October 23, 2022, the Islas </a:t>
            </a:r>
            <a:r>
              <a:rPr lang="en-US" sz="2000" dirty="0" err="1">
                <a:solidFill>
                  <a:srgbClr val="C00000"/>
                </a:solidFill>
              </a:rPr>
              <a:t>Marietas</a:t>
            </a:r>
            <a:r>
              <a:rPr lang="en-US" sz="2000" dirty="0">
                <a:solidFill>
                  <a:srgbClr val="C00000"/>
                </a:solidFill>
              </a:rPr>
              <a:t> National Park was impacted by category 4 and 3 hurricane Roslyn respectively.</a:t>
            </a:r>
            <a:endParaRPr lang="es-ES" sz="2000" dirty="0"/>
          </a:p>
          <a:p>
            <a:pPr algn="just"/>
            <a:r>
              <a:rPr lang="es-ES" sz="2000" dirty="0"/>
              <a:t>El centro del huracán Roslyn tuvo su máximo acercamiento al PNIM en la madrugada del 23 de Octubre (01:00 a 04:00 am) entre 100 y 70 Km del flanco oeste de la isla, aproximadamente. No obstante el oleaje empezó un tiempo antes desde el suroeste.</a:t>
            </a:r>
          </a:p>
          <a:p>
            <a:pPr algn="just"/>
            <a:r>
              <a:rPr lang="en-US" sz="2000" dirty="0">
                <a:solidFill>
                  <a:srgbClr val="C00000"/>
                </a:solidFill>
              </a:rPr>
              <a:t>The center of Hurricane Roslyn came closest to the PNIM in the early morning of October 23 (01:00 to 04:00 am) between 100 and 70 km from the west flank of the island, approximately. However, the swell started some time before from the southwest.</a:t>
            </a:r>
            <a:endParaRPr lang="es-ES" sz="2000" dirty="0"/>
          </a:p>
          <a:p>
            <a:pPr algn="just"/>
            <a:r>
              <a:rPr lang="es-ES" sz="2000" dirty="0"/>
              <a:t>El PNIM fue impactado por oleaje de entre 5 y 7m de altura, muy posiblemente provocando fragmentación de las colonias de coral.</a:t>
            </a:r>
          </a:p>
          <a:p>
            <a:pPr algn="just"/>
            <a:r>
              <a:rPr lang="en-US" sz="2000" dirty="0">
                <a:solidFill>
                  <a:srgbClr val="C00000"/>
                </a:solidFill>
              </a:rPr>
              <a:t>The PNIM was impacted by waves between 5 and 7m high, very possibly causing fragmentation of the coral colonies.</a:t>
            </a:r>
            <a:endParaRPr lang="es-ES" sz="2000" dirty="0">
              <a:solidFill>
                <a:srgbClr val="C00000"/>
              </a:solidFill>
            </a:endParaRPr>
          </a:p>
        </p:txBody>
      </p:sp>
    </p:spTree>
    <p:extLst>
      <p:ext uri="{BB962C8B-B14F-4D97-AF65-F5344CB8AC3E}">
        <p14:creationId xmlns:p14="http://schemas.microsoft.com/office/powerpoint/2010/main" val="2678531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Mapa&#10;&#10;Descripción generada automáticamente">
            <a:extLst>
              <a:ext uri="{FF2B5EF4-FFF2-40B4-BE49-F238E27FC236}">
                <a16:creationId xmlns:a16="http://schemas.microsoft.com/office/drawing/2014/main" id="{A3763ED3-4E5C-D779-6B18-B15FF27C3E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5141" y="3429000"/>
            <a:ext cx="4957843" cy="3220191"/>
          </a:xfrm>
          <a:prstGeom prst="rect">
            <a:avLst/>
          </a:prstGeom>
        </p:spPr>
      </p:pic>
      <p:pic>
        <p:nvPicPr>
          <p:cNvPr id="5" name="Imagen 4" descr="Mapa&#10;&#10;Descripción generada automáticamente">
            <a:extLst>
              <a:ext uri="{FF2B5EF4-FFF2-40B4-BE49-F238E27FC236}">
                <a16:creationId xmlns:a16="http://schemas.microsoft.com/office/drawing/2014/main" id="{EA4C0A3B-27B7-B2D6-CEF2-D830C2394E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4385" y="3429000"/>
            <a:ext cx="4543215" cy="3220191"/>
          </a:xfrm>
          <a:prstGeom prst="rect">
            <a:avLst/>
          </a:prstGeom>
        </p:spPr>
      </p:pic>
      <p:pic>
        <p:nvPicPr>
          <p:cNvPr id="9" name="Imagen 8" descr="Mapa&#10;&#10;Descripción generada automáticamente">
            <a:extLst>
              <a:ext uri="{FF2B5EF4-FFF2-40B4-BE49-F238E27FC236}">
                <a16:creationId xmlns:a16="http://schemas.microsoft.com/office/drawing/2014/main" id="{A5997838-B8F4-84EC-CBA2-0B76E0B868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34387" y="208809"/>
            <a:ext cx="4543215" cy="3190127"/>
          </a:xfrm>
          <a:prstGeom prst="rect">
            <a:avLst/>
          </a:prstGeom>
        </p:spPr>
      </p:pic>
      <p:pic>
        <p:nvPicPr>
          <p:cNvPr id="13" name="Imagen 12" descr="Mapa&#10;&#10;Descripción generada automáticamente">
            <a:extLst>
              <a:ext uri="{FF2B5EF4-FFF2-40B4-BE49-F238E27FC236}">
                <a16:creationId xmlns:a16="http://schemas.microsoft.com/office/drawing/2014/main" id="{285C2560-C743-6322-1359-2E58B1E75F8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5141" y="180553"/>
            <a:ext cx="4957843" cy="3218383"/>
          </a:xfrm>
          <a:prstGeom prst="rect">
            <a:avLst/>
          </a:prstGeom>
        </p:spPr>
      </p:pic>
    </p:spTree>
    <p:extLst>
      <p:ext uri="{BB962C8B-B14F-4D97-AF65-F5344CB8AC3E}">
        <p14:creationId xmlns:p14="http://schemas.microsoft.com/office/powerpoint/2010/main" val="42851601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Vista desde lo alto de una montaña con vista al mar&#10;&#10;Descripción generada automáticamente con confianza media">
            <a:extLst>
              <a:ext uri="{FF2B5EF4-FFF2-40B4-BE49-F238E27FC236}">
                <a16:creationId xmlns:a16="http://schemas.microsoft.com/office/drawing/2014/main" id="{F6CF18E0-6885-B847-2C8D-F8F70C34A3B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8255" y="2107007"/>
            <a:ext cx="3517119" cy="2637839"/>
          </a:xfrm>
          <a:prstGeom prst="rect">
            <a:avLst/>
          </a:prstGeom>
        </p:spPr>
      </p:pic>
      <p:cxnSp>
        <p:nvCxnSpPr>
          <p:cNvPr id="9" name="Straight Connector 8">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4" name="Imagen 3" descr="Un coral en el agua&#10;&#10;Descripción generada automáticamente con confianza media">
            <a:extLst>
              <a:ext uri="{FF2B5EF4-FFF2-40B4-BE49-F238E27FC236}">
                <a16:creationId xmlns:a16="http://schemas.microsoft.com/office/drawing/2014/main" id="{B2285CD6-99A6-C333-D6E5-FD89DD5143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4299" y="2099423"/>
            <a:ext cx="3537345" cy="2653008"/>
          </a:xfrm>
          <a:prstGeom prst="rect">
            <a:avLst/>
          </a:prstGeom>
        </p:spPr>
      </p:pic>
      <p:cxnSp>
        <p:nvCxnSpPr>
          <p:cNvPr id="11" name="Straight Connector 10">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 name="Imagen 1" descr="Un coral en el agua&#10;&#10;Descripción generada automáticamente con confianza media">
            <a:extLst>
              <a:ext uri="{FF2B5EF4-FFF2-40B4-BE49-F238E27FC236}">
                <a16:creationId xmlns:a16="http://schemas.microsoft.com/office/drawing/2014/main" id="{47550525-AAC6-955B-8E26-B31EDD1642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35959" y="2107008"/>
            <a:ext cx="3517120" cy="2637840"/>
          </a:xfrm>
          <a:prstGeom prst="rect">
            <a:avLst/>
          </a:prstGeom>
        </p:spPr>
      </p:pic>
    </p:spTree>
    <p:extLst>
      <p:ext uri="{BB962C8B-B14F-4D97-AF65-F5344CB8AC3E}">
        <p14:creationId xmlns:p14="http://schemas.microsoft.com/office/powerpoint/2010/main" val="19366536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Un conjunto de árboles&#10;&#10;Descripción generada automáticamente con confianza baja">
            <a:extLst>
              <a:ext uri="{FF2B5EF4-FFF2-40B4-BE49-F238E27FC236}">
                <a16:creationId xmlns:a16="http://schemas.microsoft.com/office/drawing/2014/main" id="{EB4EBAB6-5B71-72BC-69C2-61E1B8DEC8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3467" y="1444625"/>
            <a:ext cx="5291666" cy="3968749"/>
          </a:xfrm>
          <a:prstGeom prst="rect">
            <a:avLst/>
          </a:prstGeom>
        </p:spPr>
      </p:pic>
      <p:pic>
        <p:nvPicPr>
          <p:cNvPr id="2" name="Imagen 1" descr="Un coral en el agua&#10;&#10;Descripción generada automáticamente con confianza media">
            <a:extLst>
              <a:ext uri="{FF2B5EF4-FFF2-40B4-BE49-F238E27FC236}">
                <a16:creationId xmlns:a16="http://schemas.microsoft.com/office/drawing/2014/main" id="{739DB999-E800-E6AE-97D6-5AF7197CCF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865" y="1444625"/>
            <a:ext cx="5291667" cy="3968750"/>
          </a:xfrm>
          <a:prstGeom prst="rect">
            <a:avLst/>
          </a:prstGeom>
        </p:spPr>
      </p:pic>
    </p:spTree>
    <p:extLst>
      <p:ext uri="{BB962C8B-B14F-4D97-AF65-F5344CB8AC3E}">
        <p14:creationId xmlns:p14="http://schemas.microsoft.com/office/powerpoint/2010/main" val="31809953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Gráfico, Gráfico de barras&#10;&#10;Descripción generada automáticamente">
            <a:extLst>
              <a:ext uri="{FF2B5EF4-FFF2-40B4-BE49-F238E27FC236}">
                <a16:creationId xmlns:a16="http://schemas.microsoft.com/office/drawing/2014/main" id="{ADC82A2F-2034-8069-80D4-9B91739E47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80491" y="530530"/>
            <a:ext cx="7431018" cy="5796940"/>
          </a:xfrm>
          <a:prstGeom prst="rect">
            <a:avLst/>
          </a:prstGeom>
        </p:spPr>
      </p:pic>
    </p:spTree>
    <p:extLst>
      <p:ext uri="{BB962C8B-B14F-4D97-AF65-F5344CB8AC3E}">
        <p14:creationId xmlns:p14="http://schemas.microsoft.com/office/powerpoint/2010/main" val="3264585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n 3" descr="Mapa&#10;&#10;Descripción generada automáticamente">
            <a:extLst>
              <a:ext uri="{FF2B5EF4-FFF2-40B4-BE49-F238E27FC236}">
                <a16:creationId xmlns:a16="http://schemas.microsoft.com/office/drawing/2014/main" id="{610D3CF0-FBE8-E9CB-8B7A-540BFD27203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604910" y="168812"/>
            <a:ext cx="4994031" cy="5060046"/>
          </a:xfrm>
          <a:prstGeom prst="rect">
            <a:avLst/>
          </a:prstGeom>
        </p:spPr>
      </p:pic>
      <p:pic>
        <p:nvPicPr>
          <p:cNvPr id="2" name="Imagen 1">
            <a:extLst>
              <a:ext uri="{FF2B5EF4-FFF2-40B4-BE49-F238E27FC236}">
                <a16:creationId xmlns:a16="http://schemas.microsoft.com/office/drawing/2014/main" id="{24898BA2-8BFC-3A88-2FCE-9427B4CC3A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6478555" y="168812"/>
            <a:ext cx="4999501" cy="5060047"/>
          </a:xfrm>
          <a:prstGeom prst="rect">
            <a:avLst/>
          </a:prstGeom>
        </p:spPr>
      </p:pic>
      <p:sp>
        <p:nvSpPr>
          <p:cNvPr id="5" name="CuadroTexto 4">
            <a:extLst>
              <a:ext uri="{FF2B5EF4-FFF2-40B4-BE49-F238E27FC236}">
                <a16:creationId xmlns:a16="http://schemas.microsoft.com/office/drawing/2014/main" id="{4697E273-E21E-43B3-58F7-3B042D267142}"/>
              </a:ext>
            </a:extLst>
          </p:cNvPr>
          <p:cNvSpPr txBox="1"/>
          <p:nvPr/>
        </p:nvSpPr>
        <p:spPr>
          <a:xfrm flipH="1">
            <a:off x="6806604" y="5397671"/>
            <a:ext cx="4343401" cy="1200329"/>
          </a:xfrm>
          <a:prstGeom prst="rect">
            <a:avLst/>
          </a:prstGeom>
          <a:noFill/>
        </p:spPr>
        <p:txBody>
          <a:bodyPr wrap="square" rtlCol="0">
            <a:spAutoFit/>
          </a:bodyPr>
          <a:lstStyle/>
          <a:p>
            <a:r>
              <a:rPr lang="es-MX" dirty="0"/>
              <a:t>Juan Rodríguez y Lupita Chávez</a:t>
            </a:r>
          </a:p>
          <a:p>
            <a:r>
              <a:rPr lang="es-MX" dirty="0"/>
              <a:t>Comité de vigilancia de la Isla del Coral</a:t>
            </a:r>
          </a:p>
          <a:p>
            <a:r>
              <a:rPr lang="en-US" dirty="0">
                <a:solidFill>
                  <a:srgbClr val="C00000"/>
                </a:solidFill>
              </a:rPr>
              <a:t>Juan Rodriguez and Lupita Chavez</a:t>
            </a:r>
          </a:p>
          <a:p>
            <a:r>
              <a:rPr lang="en-US" dirty="0">
                <a:solidFill>
                  <a:srgbClr val="C00000"/>
                </a:solidFill>
              </a:rPr>
              <a:t>Coral Island Vigilance Committee</a:t>
            </a:r>
            <a:endParaRPr lang="es-MX" dirty="0">
              <a:solidFill>
                <a:srgbClr val="C00000"/>
              </a:solidFill>
            </a:endParaRPr>
          </a:p>
        </p:txBody>
      </p:sp>
    </p:spTree>
    <p:extLst>
      <p:ext uri="{BB962C8B-B14F-4D97-AF65-F5344CB8AC3E}">
        <p14:creationId xmlns:p14="http://schemas.microsoft.com/office/powerpoint/2010/main" val="1509928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Un coral en el bosque&#10;&#10;Descripción generada automáticamente con confianza baja">
            <a:extLst>
              <a:ext uri="{FF2B5EF4-FFF2-40B4-BE49-F238E27FC236}">
                <a16:creationId xmlns:a16="http://schemas.microsoft.com/office/drawing/2014/main" id="{DC75717A-EB35-B0D5-701E-A79DF22697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74268" y="1714500"/>
            <a:ext cx="6112932" cy="4584699"/>
          </a:xfrm>
          <a:prstGeom prst="rect">
            <a:avLst/>
          </a:prstGeom>
        </p:spPr>
      </p:pic>
      <p:sp>
        <p:nvSpPr>
          <p:cNvPr id="6" name="CuadroTexto 5">
            <a:extLst>
              <a:ext uri="{FF2B5EF4-FFF2-40B4-BE49-F238E27FC236}">
                <a16:creationId xmlns:a16="http://schemas.microsoft.com/office/drawing/2014/main" id="{2C0E5C0F-1E4D-5364-8199-A6E8F1B20947}"/>
              </a:ext>
            </a:extLst>
          </p:cNvPr>
          <p:cNvSpPr txBox="1"/>
          <p:nvPr/>
        </p:nvSpPr>
        <p:spPr>
          <a:xfrm>
            <a:off x="386862" y="342901"/>
            <a:ext cx="4879730" cy="3139321"/>
          </a:xfrm>
          <a:prstGeom prst="rect">
            <a:avLst/>
          </a:prstGeom>
          <a:noFill/>
        </p:spPr>
        <p:txBody>
          <a:bodyPr wrap="square" rtlCol="0">
            <a:spAutoFit/>
          </a:bodyPr>
          <a:lstStyle/>
          <a:p>
            <a:pPr algn="just"/>
            <a:r>
              <a:rPr lang="es-ES" dirty="0" err="1"/>
              <a:t>Greenfield</a:t>
            </a:r>
            <a:r>
              <a:rPr lang="es-ES" dirty="0"/>
              <a:t> et al. 1970: “Un censo preliminar de los peces marinos de la costa del Estado de México, realizado durante marzo de 1967, reveló la presencia de una formación coralina bien desarrollada en el lado de sotavento de la Isla </a:t>
            </a:r>
            <a:r>
              <a:rPr lang="es-ES" dirty="0" err="1"/>
              <a:t>Jaltemba</a:t>
            </a:r>
            <a:r>
              <a:rPr lang="es-ES" dirty="0"/>
              <a:t>”</a:t>
            </a:r>
          </a:p>
          <a:p>
            <a:pPr algn="just"/>
            <a:r>
              <a:rPr lang="es-MX" dirty="0" err="1">
                <a:solidFill>
                  <a:srgbClr val="C00000"/>
                </a:solidFill>
              </a:rPr>
              <a:t>Greenfield</a:t>
            </a:r>
            <a:r>
              <a:rPr lang="es-MX" dirty="0">
                <a:solidFill>
                  <a:srgbClr val="C00000"/>
                </a:solidFill>
              </a:rPr>
              <a:t> et al. 1970: “</a:t>
            </a:r>
            <a:r>
              <a:rPr lang="es-MX" i="1" dirty="0">
                <a:solidFill>
                  <a:srgbClr val="C00000"/>
                </a:solidFill>
              </a:rPr>
              <a:t>A </a:t>
            </a:r>
            <a:r>
              <a:rPr lang="es-MX" i="1" dirty="0" err="1">
                <a:solidFill>
                  <a:srgbClr val="C00000"/>
                </a:solidFill>
              </a:rPr>
              <a:t>preliminary</a:t>
            </a:r>
            <a:r>
              <a:rPr lang="es-MX" i="1" dirty="0">
                <a:solidFill>
                  <a:srgbClr val="C00000"/>
                </a:solidFill>
              </a:rPr>
              <a:t> </a:t>
            </a:r>
            <a:r>
              <a:rPr lang="es-MX" i="1" dirty="0" err="1">
                <a:solidFill>
                  <a:srgbClr val="C00000"/>
                </a:solidFill>
              </a:rPr>
              <a:t>survey</a:t>
            </a:r>
            <a:r>
              <a:rPr lang="es-MX" i="1" dirty="0">
                <a:solidFill>
                  <a:srgbClr val="C00000"/>
                </a:solidFill>
              </a:rPr>
              <a:t> </a:t>
            </a:r>
            <a:r>
              <a:rPr lang="es-MX" i="1" dirty="0" err="1">
                <a:solidFill>
                  <a:srgbClr val="C00000"/>
                </a:solidFill>
              </a:rPr>
              <a:t>of</a:t>
            </a:r>
            <a:r>
              <a:rPr lang="es-MX" i="1" dirty="0">
                <a:solidFill>
                  <a:srgbClr val="C00000"/>
                </a:solidFill>
              </a:rPr>
              <a:t> </a:t>
            </a:r>
            <a:r>
              <a:rPr lang="es-MX" i="1" dirty="0" err="1">
                <a:solidFill>
                  <a:srgbClr val="C00000"/>
                </a:solidFill>
              </a:rPr>
              <a:t>the</a:t>
            </a:r>
            <a:r>
              <a:rPr lang="es-MX" i="1" dirty="0">
                <a:solidFill>
                  <a:srgbClr val="C00000"/>
                </a:solidFill>
              </a:rPr>
              <a:t> marine </a:t>
            </a:r>
            <a:r>
              <a:rPr lang="es-MX" i="1" dirty="0" err="1">
                <a:solidFill>
                  <a:srgbClr val="C00000"/>
                </a:solidFill>
              </a:rPr>
              <a:t>fishes</a:t>
            </a:r>
            <a:r>
              <a:rPr lang="es-MX" i="1" dirty="0">
                <a:solidFill>
                  <a:srgbClr val="C00000"/>
                </a:solidFill>
              </a:rPr>
              <a:t> </a:t>
            </a:r>
            <a:r>
              <a:rPr lang="es-MX" i="1" dirty="0" err="1">
                <a:solidFill>
                  <a:srgbClr val="C00000"/>
                </a:solidFill>
              </a:rPr>
              <a:t>of</a:t>
            </a:r>
            <a:r>
              <a:rPr lang="es-MX" i="1" dirty="0">
                <a:solidFill>
                  <a:srgbClr val="C00000"/>
                </a:solidFill>
              </a:rPr>
              <a:t> </a:t>
            </a:r>
            <a:r>
              <a:rPr lang="es-MX" i="1" dirty="0" err="1">
                <a:solidFill>
                  <a:srgbClr val="C00000"/>
                </a:solidFill>
              </a:rPr>
              <a:t>the</a:t>
            </a:r>
            <a:r>
              <a:rPr lang="es-MX" i="1" dirty="0">
                <a:solidFill>
                  <a:srgbClr val="C00000"/>
                </a:solidFill>
              </a:rPr>
              <a:t> </a:t>
            </a:r>
            <a:r>
              <a:rPr lang="es-MX" i="1" dirty="0" err="1">
                <a:solidFill>
                  <a:srgbClr val="C00000"/>
                </a:solidFill>
              </a:rPr>
              <a:t>coast</a:t>
            </a:r>
            <a:r>
              <a:rPr lang="es-MX" i="1" dirty="0">
                <a:solidFill>
                  <a:srgbClr val="C00000"/>
                </a:solidFill>
              </a:rPr>
              <a:t> </a:t>
            </a:r>
            <a:r>
              <a:rPr lang="es-MX" i="1" dirty="0" err="1">
                <a:solidFill>
                  <a:srgbClr val="C00000"/>
                </a:solidFill>
              </a:rPr>
              <a:t>of</a:t>
            </a:r>
            <a:r>
              <a:rPr lang="es-MX" i="1" dirty="0">
                <a:solidFill>
                  <a:srgbClr val="C00000"/>
                </a:solidFill>
              </a:rPr>
              <a:t> </a:t>
            </a:r>
            <a:r>
              <a:rPr lang="es-MX" i="1" dirty="0" err="1">
                <a:solidFill>
                  <a:srgbClr val="C00000"/>
                </a:solidFill>
              </a:rPr>
              <a:t>the</a:t>
            </a:r>
            <a:r>
              <a:rPr lang="es-MX" i="1" dirty="0">
                <a:solidFill>
                  <a:srgbClr val="C00000"/>
                </a:solidFill>
              </a:rPr>
              <a:t> </a:t>
            </a:r>
            <a:r>
              <a:rPr lang="es-MX" i="1" dirty="0" err="1">
                <a:solidFill>
                  <a:srgbClr val="C00000"/>
                </a:solidFill>
              </a:rPr>
              <a:t>state</a:t>
            </a:r>
            <a:r>
              <a:rPr lang="es-MX" i="1" dirty="0">
                <a:solidFill>
                  <a:srgbClr val="C00000"/>
                </a:solidFill>
              </a:rPr>
              <a:t> </a:t>
            </a:r>
            <a:r>
              <a:rPr lang="es-MX" i="1" dirty="0" err="1">
                <a:solidFill>
                  <a:srgbClr val="C00000"/>
                </a:solidFill>
              </a:rPr>
              <a:t>of</a:t>
            </a:r>
            <a:r>
              <a:rPr lang="es-MX" i="1" dirty="0">
                <a:solidFill>
                  <a:srgbClr val="C00000"/>
                </a:solidFill>
              </a:rPr>
              <a:t> </a:t>
            </a:r>
            <a:r>
              <a:rPr lang="es-MX" i="1" dirty="0" err="1">
                <a:solidFill>
                  <a:srgbClr val="C00000"/>
                </a:solidFill>
              </a:rPr>
              <a:t>Mexico</a:t>
            </a:r>
            <a:r>
              <a:rPr lang="es-MX" i="1" dirty="0">
                <a:solidFill>
                  <a:srgbClr val="C00000"/>
                </a:solidFill>
              </a:rPr>
              <a:t>, </a:t>
            </a:r>
            <a:r>
              <a:rPr lang="es-MX" i="1" dirty="0" err="1">
                <a:solidFill>
                  <a:srgbClr val="C00000"/>
                </a:solidFill>
              </a:rPr>
              <a:t>conducted</a:t>
            </a:r>
            <a:r>
              <a:rPr lang="es-MX" i="1" dirty="0">
                <a:solidFill>
                  <a:srgbClr val="C00000"/>
                </a:solidFill>
              </a:rPr>
              <a:t> </a:t>
            </a:r>
            <a:r>
              <a:rPr lang="es-MX" i="1" dirty="0" err="1">
                <a:solidFill>
                  <a:srgbClr val="C00000"/>
                </a:solidFill>
              </a:rPr>
              <a:t>during</a:t>
            </a:r>
            <a:r>
              <a:rPr lang="es-MX" i="1" dirty="0">
                <a:solidFill>
                  <a:srgbClr val="C00000"/>
                </a:solidFill>
              </a:rPr>
              <a:t> March 1967 </a:t>
            </a:r>
            <a:r>
              <a:rPr lang="es-MX" i="1" dirty="0" err="1">
                <a:solidFill>
                  <a:srgbClr val="C00000"/>
                </a:solidFill>
              </a:rPr>
              <a:t>revealed</a:t>
            </a:r>
            <a:r>
              <a:rPr lang="es-MX" i="1" dirty="0">
                <a:solidFill>
                  <a:srgbClr val="C00000"/>
                </a:solidFill>
              </a:rPr>
              <a:t> </a:t>
            </a:r>
            <a:r>
              <a:rPr lang="es-MX" i="1" dirty="0" err="1">
                <a:solidFill>
                  <a:srgbClr val="C00000"/>
                </a:solidFill>
              </a:rPr>
              <a:t>the</a:t>
            </a:r>
            <a:r>
              <a:rPr lang="es-MX" i="1" dirty="0">
                <a:solidFill>
                  <a:srgbClr val="C00000"/>
                </a:solidFill>
              </a:rPr>
              <a:t> </a:t>
            </a:r>
            <a:r>
              <a:rPr lang="es-MX" i="1" dirty="0" err="1">
                <a:solidFill>
                  <a:srgbClr val="C00000"/>
                </a:solidFill>
              </a:rPr>
              <a:t>presence</a:t>
            </a:r>
            <a:r>
              <a:rPr lang="es-MX" i="1" dirty="0">
                <a:solidFill>
                  <a:srgbClr val="C00000"/>
                </a:solidFill>
              </a:rPr>
              <a:t> </a:t>
            </a:r>
            <a:r>
              <a:rPr lang="es-MX" i="1" dirty="0" err="1">
                <a:solidFill>
                  <a:srgbClr val="C00000"/>
                </a:solidFill>
              </a:rPr>
              <a:t>of</a:t>
            </a:r>
            <a:r>
              <a:rPr lang="es-MX" i="1" dirty="0">
                <a:solidFill>
                  <a:srgbClr val="C00000"/>
                </a:solidFill>
              </a:rPr>
              <a:t> a </a:t>
            </a:r>
            <a:r>
              <a:rPr lang="es-MX" i="1" dirty="0" err="1">
                <a:solidFill>
                  <a:srgbClr val="C00000"/>
                </a:solidFill>
              </a:rPr>
              <a:t>well</a:t>
            </a:r>
            <a:r>
              <a:rPr lang="es-MX" i="1" dirty="0">
                <a:solidFill>
                  <a:srgbClr val="C00000"/>
                </a:solidFill>
              </a:rPr>
              <a:t> </a:t>
            </a:r>
            <a:r>
              <a:rPr lang="es-MX" i="1" dirty="0" err="1">
                <a:solidFill>
                  <a:srgbClr val="C00000"/>
                </a:solidFill>
              </a:rPr>
              <a:t>developed</a:t>
            </a:r>
            <a:r>
              <a:rPr lang="es-MX" i="1" dirty="0">
                <a:solidFill>
                  <a:srgbClr val="C00000"/>
                </a:solidFill>
              </a:rPr>
              <a:t> coral </a:t>
            </a:r>
            <a:r>
              <a:rPr lang="es-MX" i="1" dirty="0" err="1">
                <a:solidFill>
                  <a:srgbClr val="C00000"/>
                </a:solidFill>
              </a:rPr>
              <a:t>formation</a:t>
            </a:r>
            <a:r>
              <a:rPr lang="es-MX" i="1" dirty="0">
                <a:solidFill>
                  <a:srgbClr val="C00000"/>
                </a:solidFill>
              </a:rPr>
              <a:t> </a:t>
            </a:r>
            <a:r>
              <a:rPr lang="es-MX" i="1" dirty="0" err="1">
                <a:solidFill>
                  <a:srgbClr val="C00000"/>
                </a:solidFill>
              </a:rPr>
              <a:t>on</a:t>
            </a:r>
            <a:r>
              <a:rPr lang="es-MX" i="1" dirty="0">
                <a:solidFill>
                  <a:srgbClr val="C00000"/>
                </a:solidFill>
              </a:rPr>
              <a:t> </a:t>
            </a:r>
            <a:r>
              <a:rPr lang="es-MX" i="1" dirty="0" err="1">
                <a:solidFill>
                  <a:srgbClr val="C00000"/>
                </a:solidFill>
              </a:rPr>
              <a:t>the</a:t>
            </a:r>
            <a:r>
              <a:rPr lang="es-MX" i="1" dirty="0">
                <a:solidFill>
                  <a:srgbClr val="C00000"/>
                </a:solidFill>
              </a:rPr>
              <a:t> </a:t>
            </a:r>
            <a:r>
              <a:rPr lang="es-MX" i="1" dirty="0" err="1">
                <a:solidFill>
                  <a:srgbClr val="C00000"/>
                </a:solidFill>
              </a:rPr>
              <a:t>leeward</a:t>
            </a:r>
            <a:r>
              <a:rPr lang="es-MX" i="1" dirty="0">
                <a:solidFill>
                  <a:srgbClr val="C00000"/>
                </a:solidFill>
              </a:rPr>
              <a:t> </a:t>
            </a:r>
            <a:r>
              <a:rPr lang="es-MX" i="1" dirty="0" err="1">
                <a:solidFill>
                  <a:srgbClr val="C00000"/>
                </a:solidFill>
              </a:rPr>
              <a:t>side</a:t>
            </a:r>
            <a:r>
              <a:rPr lang="es-MX" i="1" dirty="0">
                <a:solidFill>
                  <a:srgbClr val="C00000"/>
                </a:solidFill>
              </a:rPr>
              <a:t> </a:t>
            </a:r>
            <a:r>
              <a:rPr lang="es-MX" i="1" dirty="0" err="1">
                <a:solidFill>
                  <a:srgbClr val="C00000"/>
                </a:solidFill>
              </a:rPr>
              <a:t>of</a:t>
            </a:r>
            <a:r>
              <a:rPr lang="es-MX" i="1" dirty="0">
                <a:solidFill>
                  <a:srgbClr val="C00000"/>
                </a:solidFill>
              </a:rPr>
              <a:t> Isla </a:t>
            </a:r>
            <a:r>
              <a:rPr lang="es-MX" i="1" dirty="0" err="1">
                <a:solidFill>
                  <a:srgbClr val="C00000"/>
                </a:solidFill>
              </a:rPr>
              <a:t>Jaltemba</a:t>
            </a:r>
            <a:r>
              <a:rPr lang="es-MX" dirty="0">
                <a:solidFill>
                  <a:srgbClr val="C00000"/>
                </a:solidFill>
              </a:rPr>
              <a:t>”</a:t>
            </a:r>
          </a:p>
        </p:txBody>
      </p:sp>
      <p:sp>
        <p:nvSpPr>
          <p:cNvPr id="7" name="CuadroTexto 6">
            <a:extLst>
              <a:ext uri="{FF2B5EF4-FFF2-40B4-BE49-F238E27FC236}">
                <a16:creationId xmlns:a16="http://schemas.microsoft.com/office/drawing/2014/main" id="{4F89E04E-B944-DE60-E536-39A84CA1B5EB}"/>
              </a:ext>
            </a:extLst>
          </p:cNvPr>
          <p:cNvSpPr txBox="1"/>
          <p:nvPr/>
        </p:nvSpPr>
        <p:spPr>
          <a:xfrm>
            <a:off x="202223" y="3631223"/>
            <a:ext cx="5125915" cy="2862322"/>
          </a:xfrm>
          <a:prstGeom prst="rect">
            <a:avLst/>
          </a:prstGeom>
          <a:noFill/>
        </p:spPr>
        <p:txBody>
          <a:bodyPr wrap="square" rtlCol="0">
            <a:spAutoFit/>
          </a:bodyPr>
          <a:lstStyle/>
          <a:p>
            <a:pPr algn="just" rtl="0"/>
            <a:r>
              <a:rPr lang="es-ES" dirty="0">
                <a:effectLst/>
              </a:rPr>
              <a:t>Carriquiry &amp; Reyes Bonilla (1997) “La cobertura coralina y el espesor de la estructura arrecifal en </a:t>
            </a:r>
            <a:r>
              <a:rPr lang="es-ES" dirty="0" err="1">
                <a:effectLst/>
              </a:rPr>
              <a:t>Jaltemba</a:t>
            </a:r>
            <a:r>
              <a:rPr lang="es-ES" dirty="0">
                <a:effectLst/>
              </a:rPr>
              <a:t> (1987) fueron mayores que los observados en Punta Mita (en 1991), por lo que </a:t>
            </a:r>
            <a:r>
              <a:rPr lang="es-ES" dirty="0" err="1">
                <a:effectLst/>
              </a:rPr>
              <a:t>Jaltemba</a:t>
            </a:r>
            <a:r>
              <a:rPr lang="es-ES" dirty="0">
                <a:effectLst/>
              </a:rPr>
              <a:t> puede considerarse un arrecife mejor desarrollado”.</a:t>
            </a:r>
          </a:p>
          <a:p>
            <a:pPr algn="just" rtl="0"/>
            <a:r>
              <a:rPr lang="en-US" dirty="0" err="1">
                <a:solidFill>
                  <a:srgbClr val="C00000"/>
                </a:solidFill>
                <a:effectLst/>
              </a:rPr>
              <a:t>Carriquiry</a:t>
            </a:r>
            <a:r>
              <a:rPr lang="en-US" dirty="0">
                <a:solidFill>
                  <a:srgbClr val="C00000"/>
                </a:solidFill>
                <a:effectLst/>
              </a:rPr>
              <a:t> &amp; Reyes Bonilla (1997) “</a:t>
            </a:r>
            <a:r>
              <a:rPr lang="en-US" i="1" dirty="0">
                <a:solidFill>
                  <a:srgbClr val="C00000"/>
                </a:solidFill>
                <a:effectLst/>
              </a:rPr>
              <a:t>The coral cover and thickness of the reef structure at Jaltemba (1987) were greater than those </a:t>
            </a:r>
            <a:r>
              <a:rPr lang="en-US" b="0" i="1" dirty="0">
                <a:solidFill>
                  <a:srgbClr val="C00000"/>
                </a:solidFill>
                <a:effectLst/>
              </a:rPr>
              <a:t>observed at Punta </a:t>
            </a:r>
            <a:r>
              <a:rPr lang="en-US" b="0" i="1" dirty="0" err="1">
                <a:solidFill>
                  <a:srgbClr val="C00000"/>
                </a:solidFill>
                <a:effectLst/>
              </a:rPr>
              <a:t>Mita</a:t>
            </a:r>
            <a:r>
              <a:rPr lang="en-US" b="0" i="1" dirty="0">
                <a:solidFill>
                  <a:srgbClr val="C00000"/>
                </a:solidFill>
                <a:effectLst/>
              </a:rPr>
              <a:t> (in 1991), which is why Jaltemba may be considered a better-developed reef.”</a:t>
            </a:r>
            <a:endParaRPr lang="es-MX" dirty="0">
              <a:solidFill>
                <a:srgbClr val="C00000"/>
              </a:solidFill>
            </a:endParaRPr>
          </a:p>
        </p:txBody>
      </p:sp>
    </p:spTree>
    <p:extLst>
      <p:ext uri="{BB962C8B-B14F-4D97-AF65-F5344CB8AC3E}">
        <p14:creationId xmlns:p14="http://schemas.microsoft.com/office/powerpoint/2010/main" val="42117742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borrosa de un jardín&#10;&#10;Descripción generada automáticamente con confianza media">
            <a:extLst>
              <a:ext uri="{FF2B5EF4-FFF2-40B4-BE49-F238E27FC236}">
                <a16:creationId xmlns:a16="http://schemas.microsoft.com/office/drawing/2014/main" id="{11BE72FF-E8F2-FB00-8FD6-BCC3D78CDF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5021" y="1043794"/>
            <a:ext cx="5911970" cy="4433977"/>
          </a:xfrm>
          <a:prstGeom prst="rect">
            <a:avLst/>
          </a:prstGeom>
        </p:spPr>
      </p:pic>
      <p:pic>
        <p:nvPicPr>
          <p:cNvPr id="5" name="Imagen 4" descr="Imagen que contiene verde, pez, grande, parado&#10;&#10;Descripción generada automáticamente">
            <a:extLst>
              <a:ext uri="{FF2B5EF4-FFF2-40B4-BE49-F238E27FC236}">
                <a16:creationId xmlns:a16="http://schemas.microsoft.com/office/drawing/2014/main" id="{5227E175-A672-9786-E11A-2032A70C17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9901" y="1043794"/>
            <a:ext cx="5911969" cy="4433977"/>
          </a:xfrm>
          <a:prstGeom prst="rect">
            <a:avLst/>
          </a:prstGeom>
        </p:spPr>
      </p:pic>
    </p:spTree>
    <p:extLst>
      <p:ext uri="{BB962C8B-B14F-4D97-AF65-F5344CB8AC3E}">
        <p14:creationId xmlns:p14="http://schemas.microsoft.com/office/powerpoint/2010/main" val="12764536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B028B9-9EAA-9D3D-270D-B2AB7B06D615}"/>
              </a:ext>
            </a:extLst>
          </p:cNvPr>
          <p:cNvSpPr>
            <a:spLocks noGrp="1"/>
          </p:cNvSpPr>
          <p:nvPr>
            <p:ph type="title"/>
          </p:nvPr>
        </p:nvSpPr>
        <p:spPr>
          <a:xfrm>
            <a:off x="929605" y="445727"/>
            <a:ext cx="10515600" cy="1325563"/>
          </a:xfrm>
        </p:spPr>
        <p:txBody>
          <a:bodyPr>
            <a:normAutofit/>
          </a:bodyPr>
          <a:lstStyle/>
          <a:p>
            <a:pPr algn="just"/>
            <a:r>
              <a:rPr lang="es-MX" sz="3200" dirty="0"/>
              <a:t>¿Que podemos hacer para tratar de restaurar el ecosistema coralino de bahía de </a:t>
            </a:r>
            <a:r>
              <a:rPr lang="es-MX" sz="3200" dirty="0" err="1"/>
              <a:t>Jaltemba</a:t>
            </a:r>
            <a:r>
              <a:rPr lang="es-MX" sz="3200" dirty="0"/>
              <a:t>?</a:t>
            </a:r>
          </a:p>
        </p:txBody>
      </p:sp>
      <p:sp>
        <p:nvSpPr>
          <p:cNvPr id="4" name="Título 1">
            <a:extLst>
              <a:ext uri="{FF2B5EF4-FFF2-40B4-BE49-F238E27FC236}">
                <a16:creationId xmlns:a16="http://schemas.microsoft.com/office/drawing/2014/main" id="{9F05FC79-AB9B-F7D7-818C-15450E6A2D1B}"/>
              </a:ext>
            </a:extLst>
          </p:cNvPr>
          <p:cNvSpPr txBox="1">
            <a:spLocks/>
          </p:cNvSpPr>
          <p:nvPr/>
        </p:nvSpPr>
        <p:spPr>
          <a:xfrm>
            <a:off x="1035824" y="207237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s-MX" sz="3200" dirty="0" err="1"/>
              <a:t>What</a:t>
            </a:r>
            <a:r>
              <a:rPr lang="es-MX" sz="3200" dirty="0"/>
              <a:t> can </a:t>
            </a:r>
            <a:r>
              <a:rPr lang="es-MX" sz="3200" dirty="0" err="1"/>
              <a:t>we</a:t>
            </a:r>
            <a:r>
              <a:rPr lang="es-MX" sz="3200" dirty="0"/>
              <a:t> do </a:t>
            </a:r>
            <a:r>
              <a:rPr lang="es-MX" sz="3200" dirty="0" err="1"/>
              <a:t>to</a:t>
            </a:r>
            <a:r>
              <a:rPr lang="es-MX" sz="3200" dirty="0"/>
              <a:t> try </a:t>
            </a:r>
            <a:r>
              <a:rPr lang="es-MX" sz="3200" dirty="0" err="1"/>
              <a:t>to</a:t>
            </a:r>
            <a:r>
              <a:rPr lang="es-MX" sz="3200" dirty="0"/>
              <a:t> </a:t>
            </a:r>
            <a:r>
              <a:rPr lang="es-MX" sz="3200" dirty="0" err="1"/>
              <a:t>restore</a:t>
            </a:r>
            <a:r>
              <a:rPr lang="es-MX" sz="3200" dirty="0"/>
              <a:t> </a:t>
            </a:r>
            <a:r>
              <a:rPr lang="es-MX" sz="3200" dirty="0" err="1"/>
              <a:t>the</a:t>
            </a:r>
            <a:r>
              <a:rPr lang="es-MX" sz="3200" dirty="0"/>
              <a:t> coral </a:t>
            </a:r>
            <a:r>
              <a:rPr lang="es-MX" sz="3200" dirty="0" err="1"/>
              <a:t>ecosystem</a:t>
            </a:r>
            <a:r>
              <a:rPr lang="es-MX" sz="3200" dirty="0"/>
              <a:t> in bahía de </a:t>
            </a:r>
            <a:r>
              <a:rPr lang="es-MX" sz="3200" dirty="0" err="1"/>
              <a:t>Jaltemba</a:t>
            </a:r>
            <a:r>
              <a:rPr lang="es-MX" sz="3200" dirty="0"/>
              <a:t>?</a:t>
            </a:r>
          </a:p>
        </p:txBody>
      </p:sp>
      <p:sp>
        <p:nvSpPr>
          <p:cNvPr id="3" name="Título 1">
            <a:extLst>
              <a:ext uri="{FF2B5EF4-FFF2-40B4-BE49-F238E27FC236}">
                <a16:creationId xmlns:a16="http://schemas.microsoft.com/office/drawing/2014/main" id="{C84F15D4-2F8A-C684-29ED-A1499F3C858E}"/>
              </a:ext>
            </a:extLst>
          </p:cNvPr>
          <p:cNvSpPr txBox="1">
            <a:spLocks/>
          </p:cNvSpPr>
          <p:nvPr/>
        </p:nvSpPr>
        <p:spPr>
          <a:xfrm>
            <a:off x="929605" y="369901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es-MX" sz="3600" dirty="0"/>
          </a:p>
        </p:txBody>
      </p:sp>
      <p:sp>
        <p:nvSpPr>
          <p:cNvPr id="5" name="Título 1">
            <a:extLst>
              <a:ext uri="{FF2B5EF4-FFF2-40B4-BE49-F238E27FC236}">
                <a16:creationId xmlns:a16="http://schemas.microsoft.com/office/drawing/2014/main" id="{CE842EBA-E0AA-0627-A05B-91407C167C56}"/>
              </a:ext>
            </a:extLst>
          </p:cNvPr>
          <p:cNvSpPr txBox="1">
            <a:spLocks/>
          </p:cNvSpPr>
          <p:nvPr/>
        </p:nvSpPr>
        <p:spPr>
          <a:xfrm>
            <a:off x="929605" y="5086710"/>
            <a:ext cx="10515600" cy="1325563"/>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s-MX" sz="3600" dirty="0" err="1"/>
              <a:t>We</a:t>
            </a:r>
            <a:r>
              <a:rPr lang="es-MX" sz="3600" dirty="0"/>
              <a:t> </a:t>
            </a:r>
            <a:r>
              <a:rPr lang="es-MX" sz="3600" dirty="0" err="1"/>
              <a:t>need</a:t>
            </a:r>
            <a:r>
              <a:rPr lang="es-MX" sz="3600" dirty="0"/>
              <a:t> </a:t>
            </a:r>
            <a:r>
              <a:rPr lang="es-MX" sz="3600" dirty="0" err="1"/>
              <a:t>to</a:t>
            </a:r>
            <a:r>
              <a:rPr lang="es-MX" sz="3600" dirty="0"/>
              <a:t> </a:t>
            </a:r>
            <a:r>
              <a:rPr lang="es-MX" sz="3600" dirty="0" err="1"/>
              <a:t>implement</a:t>
            </a:r>
            <a:r>
              <a:rPr lang="es-MX" sz="3600" dirty="0"/>
              <a:t>, in </a:t>
            </a:r>
            <a:r>
              <a:rPr lang="es-MX" sz="3600" dirty="0" err="1"/>
              <a:t>the</a:t>
            </a:r>
            <a:r>
              <a:rPr lang="es-MX" sz="3600" dirty="0"/>
              <a:t> short </a:t>
            </a:r>
            <a:r>
              <a:rPr lang="es-MX" sz="3600" dirty="0" err="1"/>
              <a:t>term</a:t>
            </a:r>
            <a:r>
              <a:rPr lang="es-MX" sz="3600" dirty="0"/>
              <a:t>, a coral </a:t>
            </a:r>
            <a:r>
              <a:rPr lang="es-MX" sz="3600" dirty="0" err="1"/>
              <a:t>restoration</a:t>
            </a:r>
            <a:r>
              <a:rPr lang="es-MX" sz="3600" dirty="0"/>
              <a:t> Project, and in </a:t>
            </a:r>
            <a:r>
              <a:rPr lang="es-MX" sz="3600" dirty="0" err="1"/>
              <a:t>the</a:t>
            </a:r>
            <a:r>
              <a:rPr lang="es-MX" sz="3600" dirty="0"/>
              <a:t> </a:t>
            </a:r>
            <a:r>
              <a:rPr lang="es-MX" sz="3600" dirty="0" err="1"/>
              <a:t>mid-long</a:t>
            </a:r>
            <a:r>
              <a:rPr lang="es-MX" sz="3600" dirty="0"/>
              <a:t> </a:t>
            </a:r>
            <a:r>
              <a:rPr lang="es-MX" sz="3600" dirty="0" err="1"/>
              <a:t>term</a:t>
            </a:r>
            <a:r>
              <a:rPr lang="es-MX" sz="3600" dirty="0"/>
              <a:t>, a coral </a:t>
            </a:r>
            <a:r>
              <a:rPr lang="es-MX" sz="3600" dirty="0" err="1"/>
              <a:t>rehabilitation</a:t>
            </a:r>
            <a:r>
              <a:rPr lang="es-MX" sz="3600" dirty="0"/>
              <a:t> </a:t>
            </a:r>
            <a:r>
              <a:rPr lang="es-MX" sz="3600" dirty="0" err="1"/>
              <a:t>model</a:t>
            </a:r>
            <a:r>
              <a:rPr lang="es-MX" sz="3600" dirty="0"/>
              <a:t> </a:t>
            </a:r>
            <a:r>
              <a:rPr lang="es-MX" sz="3600" dirty="0" err="1"/>
              <a:t>based</a:t>
            </a:r>
            <a:r>
              <a:rPr lang="es-MX" sz="3600" dirty="0"/>
              <a:t> </a:t>
            </a:r>
            <a:r>
              <a:rPr lang="es-MX" sz="3600" dirty="0" err="1"/>
              <a:t>on</a:t>
            </a:r>
            <a:r>
              <a:rPr lang="es-MX" sz="3600" dirty="0"/>
              <a:t> </a:t>
            </a:r>
            <a:r>
              <a:rPr lang="es-MX" sz="3600" dirty="0" err="1"/>
              <a:t>mitigating</a:t>
            </a:r>
            <a:r>
              <a:rPr lang="es-MX" sz="3600" dirty="0"/>
              <a:t> coral </a:t>
            </a:r>
            <a:r>
              <a:rPr lang="es-MX" sz="3600" dirty="0" err="1"/>
              <a:t>loss</a:t>
            </a:r>
            <a:r>
              <a:rPr lang="es-MX" sz="3600" dirty="0"/>
              <a:t> and </a:t>
            </a:r>
            <a:r>
              <a:rPr lang="es-MX" sz="3600" dirty="0" err="1"/>
              <a:t>increasing</a:t>
            </a:r>
            <a:r>
              <a:rPr lang="es-MX" sz="3600" dirty="0"/>
              <a:t> </a:t>
            </a:r>
            <a:r>
              <a:rPr lang="es-MX" sz="3600" dirty="0" err="1"/>
              <a:t>the</a:t>
            </a:r>
            <a:r>
              <a:rPr lang="es-MX" sz="3600" dirty="0"/>
              <a:t> </a:t>
            </a:r>
            <a:r>
              <a:rPr lang="es-MX" sz="3600" dirty="0" err="1"/>
              <a:t>ecological</a:t>
            </a:r>
            <a:r>
              <a:rPr lang="es-MX" sz="3600" dirty="0"/>
              <a:t> </a:t>
            </a:r>
            <a:r>
              <a:rPr lang="es-MX" sz="3600" dirty="0" err="1"/>
              <a:t>integrity</a:t>
            </a:r>
            <a:r>
              <a:rPr lang="es-MX" sz="3600" dirty="0"/>
              <a:t> </a:t>
            </a:r>
            <a:r>
              <a:rPr lang="es-MX" sz="3600" dirty="0" err="1"/>
              <a:t>of</a:t>
            </a:r>
            <a:r>
              <a:rPr lang="es-MX" sz="3600" dirty="0"/>
              <a:t> </a:t>
            </a:r>
            <a:r>
              <a:rPr lang="es-MX" sz="3600" dirty="0" err="1"/>
              <a:t>the</a:t>
            </a:r>
            <a:r>
              <a:rPr lang="es-MX" sz="3600" dirty="0"/>
              <a:t> </a:t>
            </a:r>
            <a:r>
              <a:rPr lang="es-MX" sz="3600" dirty="0" err="1"/>
              <a:t>community</a:t>
            </a:r>
            <a:r>
              <a:rPr lang="es-MX" sz="3600" dirty="0"/>
              <a:t>; </a:t>
            </a:r>
            <a:r>
              <a:rPr lang="es-MX" sz="3600" dirty="0" err="1"/>
              <a:t>however</a:t>
            </a:r>
            <a:r>
              <a:rPr lang="es-MX" sz="3600" dirty="0"/>
              <a:t>, </a:t>
            </a:r>
            <a:r>
              <a:rPr lang="es-MX" sz="3600" dirty="0" err="1"/>
              <a:t>this</a:t>
            </a:r>
            <a:r>
              <a:rPr lang="es-MX" sz="3600" dirty="0"/>
              <a:t> </a:t>
            </a:r>
            <a:r>
              <a:rPr lang="es-MX" sz="3600" dirty="0" err="1"/>
              <a:t>kind</a:t>
            </a:r>
            <a:r>
              <a:rPr lang="es-MX" sz="3600" dirty="0"/>
              <a:t> </a:t>
            </a:r>
            <a:r>
              <a:rPr lang="es-MX" sz="3600" dirty="0" err="1"/>
              <a:t>of</a:t>
            </a:r>
            <a:r>
              <a:rPr lang="es-MX" sz="3600" dirty="0"/>
              <a:t> </a:t>
            </a:r>
            <a:r>
              <a:rPr lang="es-MX" sz="3600" dirty="0" err="1"/>
              <a:t>model</a:t>
            </a:r>
            <a:r>
              <a:rPr lang="es-MX" sz="3600" dirty="0"/>
              <a:t> </a:t>
            </a:r>
            <a:r>
              <a:rPr lang="es-MX" sz="3600" dirty="0" err="1"/>
              <a:t>includes</a:t>
            </a:r>
            <a:r>
              <a:rPr lang="es-MX" sz="3600" dirty="0"/>
              <a:t> </a:t>
            </a:r>
            <a:r>
              <a:rPr lang="es-MX" sz="3600" dirty="0" err="1"/>
              <a:t>one</a:t>
            </a:r>
            <a:r>
              <a:rPr lang="es-MX" sz="3600" dirty="0"/>
              <a:t> </a:t>
            </a:r>
            <a:r>
              <a:rPr lang="es-MX" sz="3600" dirty="0" err="1"/>
              <a:t>of</a:t>
            </a:r>
            <a:r>
              <a:rPr lang="es-MX" sz="3600" dirty="0"/>
              <a:t> </a:t>
            </a:r>
            <a:r>
              <a:rPr lang="es-MX" sz="3600" dirty="0" err="1"/>
              <a:t>the</a:t>
            </a:r>
            <a:r>
              <a:rPr lang="es-MX" sz="3600" dirty="0"/>
              <a:t> </a:t>
            </a:r>
            <a:r>
              <a:rPr lang="es-MX" sz="3600" dirty="0" err="1"/>
              <a:t>most</a:t>
            </a:r>
            <a:r>
              <a:rPr lang="es-MX" sz="3600" dirty="0"/>
              <a:t> </a:t>
            </a:r>
            <a:r>
              <a:rPr lang="es-MX" sz="3600" dirty="0" err="1"/>
              <a:t>important</a:t>
            </a:r>
            <a:r>
              <a:rPr lang="es-MX" sz="3600" dirty="0"/>
              <a:t> factor, </a:t>
            </a:r>
            <a:r>
              <a:rPr lang="es-MX" sz="3600" dirty="0" err="1"/>
              <a:t>the</a:t>
            </a:r>
            <a:r>
              <a:rPr lang="es-MX" sz="3600" dirty="0"/>
              <a:t> social </a:t>
            </a:r>
            <a:r>
              <a:rPr lang="es-MX" sz="3600" dirty="0" err="1"/>
              <a:t>appropiation</a:t>
            </a:r>
            <a:r>
              <a:rPr lang="es-MX" sz="3600" dirty="0"/>
              <a:t> </a:t>
            </a:r>
            <a:r>
              <a:rPr lang="es-MX" sz="3600" dirty="0" err="1"/>
              <a:t>of</a:t>
            </a:r>
            <a:r>
              <a:rPr lang="es-MX" sz="3600" dirty="0"/>
              <a:t> </a:t>
            </a:r>
            <a:r>
              <a:rPr lang="es-MX" sz="3600" dirty="0" err="1"/>
              <a:t>both</a:t>
            </a:r>
            <a:r>
              <a:rPr lang="es-MX" sz="3600" dirty="0"/>
              <a:t> </a:t>
            </a:r>
            <a:r>
              <a:rPr lang="es-MX" sz="3600" dirty="0" err="1"/>
              <a:t>the</a:t>
            </a:r>
            <a:r>
              <a:rPr lang="es-MX" sz="3600" dirty="0"/>
              <a:t> </a:t>
            </a:r>
            <a:r>
              <a:rPr lang="es-MX" sz="3600" dirty="0" err="1"/>
              <a:t>benefits</a:t>
            </a:r>
            <a:r>
              <a:rPr lang="es-MX" sz="3600" dirty="0"/>
              <a:t> and </a:t>
            </a:r>
            <a:r>
              <a:rPr lang="es-MX" sz="3600" dirty="0" err="1"/>
              <a:t>the</a:t>
            </a:r>
            <a:r>
              <a:rPr lang="es-MX" sz="3600" dirty="0"/>
              <a:t> </a:t>
            </a:r>
            <a:r>
              <a:rPr lang="es-MX" sz="3600" dirty="0" err="1"/>
              <a:t>proper</a:t>
            </a:r>
            <a:r>
              <a:rPr lang="es-MX" sz="3600" dirty="0"/>
              <a:t> use </a:t>
            </a:r>
            <a:r>
              <a:rPr lang="es-MX" sz="3600" dirty="0" err="1"/>
              <a:t>of</a:t>
            </a:r>
            <a:r>
              <a:rPr lang="es-MX" sz="3600" dirty="0"/>
              <a:t> </a:t>
            </a:r>
            <a:r>
              <a:rPr lang="es-MX" sz="3600" dirty="0" err="1"/>
              <a:t>the</a:t>
            </a:r>
            <a:r>
              <a:rPr lang="es-MX" sz="3600" dirty="0"/>
              <a:t> </a:t>
            </a:r>
            <a:r>
              <a:rPr lang="es-MX" sz="3600" dirty="0" err="1"/>
              <a:t>resources</a:t>
            </a:r>
            <a:r>
              <a:rPr lang="es-MX" sz="3600" dirty="0"/>
              <a:t>.</a:t>
            </a:r>
          </a:p>
        </p:txBody>
      </p:sp>
      <p:sp>
        <p:nvSpPr>
          <p:cNvPr id="6" name="Título 1">
            <a:extLst>
              <a:ext uri="{FF2B5EF4-FFF2-40B4-BE49-F238E27FC236}">
                <a16:creationId xmlns:a16="http://schemas.microsoft.com/office/drawing/2014/main" id="{0A5865E2-1613-6F80-4B9B-49496AB553C9}"/>
              </a:ext>
            </a:extLst>
          </p:cNvPr>
          <p:cNvSpPr txBox="1">
            <a:spLocks/>
          </p:cNvSpPr>
          <p:nvPr/>
        </p:nvSpPr>
        <p:spPr>
          <a:xfrm>
            <a:off x="929605" y="3699018"/>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s-MX" sz="2000" dirty="0"/>
              <a:t>Necesitamos implementar, a corto plazo, un proyecto de restauración coralina y, a mediano-largo plazo, un modelo de rehabilitación basado en la mitigación de la pérdida de coral y el incremento de la integridad ecológica de la comunidad; no obstante, este tipo de modelo incluye uno de los factores más importantes, la apropiación social de los beneficios y el uso apropiado de los recursos.</a:t>
            </a:r>
          </a:p>
        </p:txBody>
      </p:sp>
    </p:spTree>
    <p:extLst>
      <p:ext uri="{BB962C8B-B14F-4D97-AF65-F5344CB8AC3E}">
        <p14:creationId xmlns:p14="http://schemas.microsoft.com/office/powerpoint/2010/main" val="12862847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0051" y="-171400"/>
            <a:ext cx="7231878" cy="5423908"/>
          </a:xfrm>
          <a:prstGeom prst="rect">
            <a:avLst/>
          </a:prstGeom>
          <a:ln>
            <a:noFill/>
          </a:ln>
          <a:effectLst>
            <a:softEdge rad="112500"/>
          </a:effectLst>
        </p:spPr>
      </p:pic>
      <p:sp>
        <p:nvSpPr>
          <p:cNvPr id="6" name="Rectángulo 5"/>
          <p:cNvSpPr/>
          <p:nvPr/>
        </p:nvSpPr>
        <p:spPr>
          <a:xfrm>
            <a:off x="8563708" y="260649"/>
            <a:ext cx="3261946" cy="1323439"/>
          </a:xfrm>
          <a:prstGeom prst="rect">
            <a:avLst/>
          </a:prstGeom>
        </p:spPr>
        <p:txBody>
          <a:bodyPr wrap="square">
            <a:spAutoFit/>
          </a:bodyPr>
          <a:lstStyle/>
          <a:p>
            <a:pPr algn="ctr"/>
            <a:r>
              <a:rPr lang="es-MX" sz="2000" b="1" dirty="0"/>
              <a:t>Valoración en servicios: $29.8 billones USD/año </a:t>
            </a:r>
          </a:p>
          <a:p>
            <a:pPr algn="ctr"/>
            <a:r>
              <a:rPr lang="en-US" sz="2000" b="1" dirty="0">
                <a:solidFill>
                  <a:srgbClr val="C00000"/>
                </a:solidFill>
              </a:rPr>
              <a:t>Valuation in services: $29.8 billion USD/year</a:t>
            </a:r>
            <a:endParaRPr lang="es-MX" sz="2000" b="1" dirty="0">
              <a:solidFill>
                <a:srgbClr val="C00000"/>
              </a:solidFill>
            </a:endParaRPr>
          </a:p>
        </p:txBody>
      </p:sp>
      <p:pic>
        <p:nvPicPr>
          <p:cNvPr id="7" name="Imagen 6"/>
          <p:cNvPicPr>
            <a:picLocks noChangeAspect="1"/>
          </p:cNvPicPr>
          <p:nvPr/>
        </p:nvPicPr>
        <p:blipFill>
          <a:blip r:embed="rId3"/>
          <a:stretch>
            <a:fillRect/>
          </a:stretch>
        </p:blipFill>
        <p:spPr>
          <a:xfrm>
            <a:off x="8910983" y="1988840"/>
            <a:ext cx="1634060" cy="1583892"/>
          </a:xfrm>
          <a:prstGeom prst="rect">
            <a:avLst/>
          </a:prstGeom>
        </p:spPr>
      </p:pic>
      <p:pic>
        <p:nvPicPr>
          <p:cNvPr id="9" name="Imagen 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631505" y="5336772"/>
            <a:ext cx="3018421" cy="1182157"/>
          </a:xfrm>
          <a:prstGeom prst="rect">
            <a:avLst/>
          </a:prstGeom>
        </p:spPr>
      </p:pic>
      <p:pic>
        <p:nvPicPr>
          <p:cNvPr id="10" name="Imagen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56202" y="5252508"/>
            <a:ext cx="2653163" cy="1472020"/>
          </a:xfrm>
          <a:prstGeom prst="rect">
            <a:avLst/>
          </a:prstGeom>
          <a:ln>
            <a:noFill/>
          </a:ln>
          <a:effectLst>
            <a:softEdge rad="112500"/>
          </a:effectLst>
        </p:spPr>
      </p:pic>
      <p:pic>
        <p:nvPicPr>
          <p:cNvPr id="11" name="Picture 2" descr="Resultado de imagen para diving marieta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48561" y="5294864"/>
            <a:ext cx="2448446" cy="1554036"/>
          </a:xfrm>
          <a:prstGeom prst="rect">
            <a:avLst/>
          </a:prstGeom>
          <a:ln>
            <a:noFill/>
          </a:ln>
          <a:effectLst>
            <a:softEdge rad="112500"/>
          </a:effectLst>
        </p:spPr>
      </p:pic>
      <p:pic>
        <p:nvPicPr>
          <p:cNvPr id="12" name="Picture 4" descr="C:\Users\Paola\Documents\PAOLA\Fotos\Isla Isabel\DSC_0080.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910984" y="3871598"/>
            <a:ext cx="1820391" cy="1492134"/>
          </a:xfrm>
          <a:prstGeom prst="rect">
            <a:avLst/>
          </a:prstGeom>
          <a:ln>
            <a:noFill/>
          </a:ln>
          <a:effectLst>
            <a:softEdge rad="112500"/>
          </a:effectLst>
        </p:spPr>
      </p:pic>
    </p:spTree>
    <p:extLst>
      <p:ext uri="{BB962C8B-B14F-4D97-AF65-F5344CB8AC3E}">
        <p14:creationId xmlns:p14="http://schemas.microsoft.com/office/powerpoint/2010/main" val="2404181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47528" y="606238"/>
            <a:ext cx="9144000" cy="1143000"/>
          </a:xfrm>
        </p:spPr>
        <p:txBody>
          <a:bodyPr>
            <a:normAutofit fontScale="90000"/>
          </a:bodyPr>
          <a:lstStyle/>
          <a:p>
            <a:r>
              <a:rPr lang="es-MX" dirty="0"/>
              <a:t>Estrategias de conservación -Internacional</a:t>
            </a:r>
          </a:p>
        </p:txBody>
      </p:sp>
      <p:sp>
        <p:nvSpPr>
          <p:cNvPr id="3" name="Marcador de contenido 2"/>
          <p:cNvSpPr>
            <a:spLocks noGrp="1"/>
          </p:cNvSpPr>
          <p:nvPr>
            <p:ph idx="1"/>
          </p:nvPr>
        </p:nvSpPr>
        <p:spPr>
          <a:xfrm>
            <a:off x="1535746" y="18365"/>
            <a:ext cx="8229600" cy="4525963"/>
          </a:xfrm>
        </p:spPr>
        <p:txBody>
          <a:bodyPr/>
          <a:lstStyle/>
          <a:p>
            <a:r>
              <a:rPr lang="es-MX" dirty="0"/>
              <a:t>75% (2019) – vulnerables/ en riesgo</a:t>
            </a:r>
          </a:p>
        </p:txBody>
      </p:sp>
      <p:pic>
        <p:nvPicPr>
          <p:cNvPr id="4" name="Picture 6" descr="https://oceanactionhub-atypicainc1.netdna-ssl.com/sites/default/files/resources/oceanconference_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67808" y="2458658"/>
            <a:ext cx="3276972" cy="19609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2" descr="International Year of the Reef 2018 | CORDIO"/>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586093" y="1396496"/>
            <a:ext cx="4176464" cy="16001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2" descr="NAM welcomes the adoption of United Nations Decade on Ecosystems Restoration  (2021-2030) – International Institute for Non-Aligned Studies (IIN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69646" y="1396496"/>
            <a:ext cx="3538365" cy="27528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ángulo 7"/>
          <p:cNvSpPr/>
          <p:nvPr/>
        </p:nvSpPr>
        <p:spPr>
          <a:xfrm>
            <a:off x="1719265" y="4458334"/>
            <a:ext cx="8935633" cy="1815882"/>
          </a:xfrm>
          <a:prstGeom prst="rect">
            <a:avLst/>
          </a:prstGeom>
        </p:spPr>
        <p:txBody>
          <a:bodyPr wrap="square">
            <a:spAutoFit/>
          </a:bodyPr>
          <a:lstStyle/>
          <a:p>
            <a:r>
              <a:rPr lang="es-MX" sz="2800" dirty="0"/>
              <a:t>Agenda 2030 – ONU 2015.”llamamiento a la acción para poner proteger el planeta …”</a:t>
            </a:r>
          </a:p>
          <a:p>
            <a:endParaRPr lang="es-MX" sz="2800" dirty="0"/>
          </a:p>
          <a:p>
            <a:r>
              <a:rPr lang="es-MX" sz="2800" dirty="0"/>
              <a:t>-Legal no vinculantes- </a:t>
            </a:r>
          </a:p>
        </p:txBody>
      </p:sp>
      <p:pic>
        <p:nvPicPr>
          <p:cNvPr id="9" name="Imagen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95427" y="4869161"/>
            <a:ext cx="4359471" cy="1993311"/>
          </a:xfrm>
          <a:prstGeom prst="rect">
            <a:avLst/>
          </a:prstGeom>
          <a:ln>
            <a:noFill/>
          </a:ln>
          <a:effectLst>
            <a:softEdge rad="112500"/>
          </a:effectLst>
        </p:spPr>
      </p:pic>
    </p:spTree>
    <p:extLst>
      <p:ext uri="{BB962C8B-B14F-4D97-AF65-F5344CB8AC3E}">
        <p14:creationId xmlns:p14="http://schemas.microsoft.com/office/powerpoint/2010/main" val="183783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47528" y="606238"/>
            <a:ext cx="9144000" cy="1143000"/>
          </a:xfrm>
        </p:spPr>
        <p:txBody>
          <a:bodyPr>
            <a:normAutofit/>
          </a:bodyPr>
          <a:lstStyle/>
          <a:p>
            <a:r>
              <a:rPr lang="es-MX" dirty="0" err="1"/>
              <a:t>Conservation</a:t>
            </a:r>
            <a:r>
              <a:rPr lang="es-MX" dirty="0"/>
              <a:t> </a:t>
            </a:r>
            <a:r>
              <a:rPr lang="es-MX" dirty="0" err="1"/>
              <a:t>Strategies</a:t>
            </a:r>
            <a:r>
              <a:rPr lang="es-MX" dirty="0"/>
              <a:t> -International</a:t>
            </a:r>
          </a:p>
        </p:txBody>
      </p:sp>
      <p:sp>
        <p:nvSpPr>
          <p:cNvPr id="3" name="Marcador de contenido 2"/>
          <p:cNvSpPr>
            <a:spLocks noGrp="1"/>
          </p:cNvSpPr>
          <p:nvPr>
            <p:ph idx="1"/>
          </p:nvPr>
        </p:nvSpPr>
        <p:spPr>
          <a:xfrm>
            <a:off x="1535746" y="18365"/>
            <a:ext cx="8229600" cy="4525963"/>
          </a:xfrm>
        </p:spPr>
        <p:txBody>
          <a:bodyPr/>
          <a:lstStyle/>
          <a:p>
            <a:r>
              <a:rPr lang="en-US" dirty="0"/>
              <a:t>75% (2019) – vulnerable/at risk</a:t>
            </a:r>
            <a:endParaRPr lang="es-MX" dirty="0"/>
          </a:p>
        </p:txBody>
      </p:sp>
      <p:pic>
        <p:nvPicPr>
          <p:cNvPr id="4" name="Picture 6" descr="https://oceanactionhub-atypicainc1.netdna-ssl.com/sites/default/files/resources/oceanconference_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67808" y="2454186"/>
            <a:ext cx="3276972" cy="19609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2" descr="International Year of the Reef 2018 | CORDIO"/>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586093" y="1392024"/>
            <a:ext cx="4176464" cy="16001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2" descr="NAM welcomes the adoption of United Nations Decade on Ecosystems Restoration  (2021-2030) – International Institute for Non-Aligned Studies (IIN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69646" y="1392024"/>
            <a:ext cx="3538365" cy="27528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ángulo 7"/>
          <p:cNvSpPr/>
          <p:nvPr/>
        </p:nvSpPr>
        <p:spPr>
          <a:xfrm>
            <a:off x="1719265" y="4458334"/>
            <a:ext cx="8935633" cy="1815882"/>
          </a:xfrm>
          <a:prstGeom prst="rect">
            <a:avLst/>
          </a:prstGeom>
        </p:spPr>
        <p:txBody>
          <a:bodyPr wrap="square">
            <a:spAutoFit/>
          </a:bodyPr>
          <a:lstStyle/>
          <a:p>
            <a:r>
              <a:rPr lang="en-US" sz="2800" dirty="0"/>
              <a:t>Agenda 2030 - UN 2015."call to action to protect the planet..."</a:t>
            </a:r>
          </a:p>
          <a:p>
            <a:endParaRPr lang="en-US" sz="2800" dirty="0"/>
          </a:p>
          <a:p>
            <a:r>
              <a:rPr lang="en-US" sz="2800" dirty="0"/>
              <a:t>-Legal non-binding-</a:t>
            </a:r>
            <a:endParaRPr lang="es-MX" sz="2800" dirty="0"/>
          </a:p>
        </p:txBody>
      </p:sp>
      <p:pic>
        <p:nvPicPr>
          <p:cNvPr id="9" name="Imagen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95427" y="4864689"/>
            <a:ext cx="4359471" cy="1993311"/>
          </a:xfrm>
          <a:prstGeom prst="rect">
            <a:avLst/>
          </a:prstGeom>
          <a:ln>
            <a:noFill/>
          </a:ln>
          <a:effectLst>
            <a:softEdge rad="112500"/>
          </a:effectLst>
        </p:spPr>
      </p:pic>
    </p:spTree>
    <p:extLst>
      <p:ext uri="{BB962C8B-B14F-4D97-AF65-F5344CB8AC3E}">
        <p14:creationId xmlns:p14="http://schemas.microsoft.com/office/powerpoint/2010/main" val="417213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CuadroTexto"/>
          <p:cNvSpPr txBox="1"/>
          <p:nvPr/>
        </p:nvSpPr>
        <p:spPr>
          <a:xfrm>
            <a:off x="211015" y="0"/>
            <a:ext cx="11728939" cy="1077218"/>
          </a:xfrm>
          <a:prstGeom prst="rect">
            <a:avLst/>
          </a:prstGeom>
          <a:solidFill>
            <a:schemeClr val="bg1">
              <a:lumMod val="95000"/>
            </a:schemeClr>
          </a:solidFill>
        </p:spPr>
        <p:txBody>
          <a:bodyPr wrap="square" rtlCol="0">
            <a:spAutoFit/>
          </a:bodyPr>
          <a:lstStyle/>
          <a:p>
            <a:pPr algn="ctr"/>
            <a:r>
              <a:rPr lang="es-MX" sz="3200" b="1" dirty="0"/>
              <a:t>Estrategia de conservación nacional…</a:t>
            </a:r>
          </a:p>
          <a:p>
            <a:pPr algn="ctr"/>
            <a:r>
              <a:rPr lang="es-MX" sz="3200" b="1" dirty="0" err="1">
                <a:solidFill>
                  <a:srgbClr val="C00000"/>
                </a:solidFill>
              </a:rPr>
              <a:t>National</a:t>
            </a:r>
            <a:r>
              <a:rPr lang="es-MX" sz="3200" b="1" dirty="0">
                <a:solidFill>
                  <a:srgbClr val="C00000"/>
                </a:solidFill>
              </a:rPr>
              <a:t> </a:t>
            </a:r>
            <a:r>
              <a:rPr lang="es-MX" sz="3200" b="1" dirty="0" err="1">
                <a:solidFill>
                  <a:srgbClr val="C00000"/>
                </a:solidFill>
              </a:rPr>
              <a:t>Conservation</a:t>
            </a:r>
            <a:r>
              <a:rPr lang="es-MX" sz="3200" b="1" dirty="0">
                <a:solidFill>
                  <a:srgbClr val="C00000"/>
                </a:solidFill>
              </a:rPr>
              <a:t> </a:t>
            </a:r>
            <a:r>
              <a:rPr lang="es-MX" sz="3200" b="1" dirty="0" err="1">
                <a:solidFill>
                  <a:srgbClr val="C00000"/>
                </a:solidFill>
              </a:rPr>
              <a:t>Strategy</a:t>
            </a:r>
            <a:r>
              <a:rPr lang="es-MX" sz="3200" b="1" dirty="0">
                <a:solidFill>
                  <a:srgbClr val="C00000"/>
                </a:solidFill>
              </a:rPr>
              <a:t>…</a:t>
            </a:r>
          </a:p>
        </p:txBody>
      </p:sp>
      <p:pic>
        <p:nvPicPr>
          <p:cNvPr id="6" name="Imagen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1" y="1124744"/>
            <a:ext cx="9214161" cy="5733256"/>
          </a:xfrm>
          <a:prstGeom prst="rect">
            <a:avLst/>
          </a:prstGeom>
        </p:spPr>
      </p:pic>
    </p:spTree>
    <p:extLst>
      <p:ext uri="{BB962C8B-B14F-4D97-AF65-F5344CB8AC3E}">
        <p14:creationId xmlns:p14="http://schemas.microsoft.com/office/powerpoint/2010/main" val="26359325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10834" y="404664"/>
            <a:ext cx="8229600" cy="1143000"/>
          </a:xfrm>
        </p:spPr>
        <p:txBody>
          <a:bodyPr/>
          <a:lstStyle/>
          <a:p>
            <a:r>
              <a:rPr lang="es-MX" dirty="0"/>
              <a:t>Estrategias legales-</a:t>
            </a:r>
            <a:r>
              <a:rPr lang="es-MX" dirty="0">
                <a:solidFill>
                  <a:srgbClr val="C00000"/>
                </a:solidFill>
              </a:rPr>
              <a:t>legal </a:t>
            </a:r>
            <a:r>
              <a:rPr lang="es-MX" dirty="0" err="1">
                <a:solidFill>
                  <a:srgbClr val="C00000"/>
                </a:solidFill>
              </a:rPr>
              <a:t>strategies</a:t>
            </a:r>
            <a:endParaRPr lang="es-MX" dirty="0">
              <a:solidFill>
                <a:srgbClr val="C00000"/>
              </a:solidFill>
            </a:endParaRPr>
          </a:p>
        </p:txBody>
      </p:sp>
      <p:sp>
        <p:nvSpPr>
          <p:cNvPr id="3" name="Marcador de contenido 2"/>
          <p:cNvSpPr>
            <a:spLocks noGrp="1"/>
          </p:cNvSpPr>
          <p:nvPr>
            <p:ph idx="1"/>
          </p:nvPr>
        </p:nvSpPr>
        <p:spPr>
          <a:xfrm>
            <a:off x="1785864" y="1772817"/>
            <a:ext cx="8784976" cy="4525963"/>
          </a:xfrm>
        </p:spPr>
        <p:txBody>
          <a:bodyPr>
            <a:normAutofit/>
          </a:bodyPr>
          <a:lstStyle/>
          <a:p>
            <a:r>
              <a:rPr lang="es-MX" b="1" dirty="0">
                <a:solidFill>
                  <a:srgbClr val="0070C0"/>
                </a:solidFill>
              </a:rPr>
              <a:t>LEGEEPA</a:t>
            </a:r>
            <a:r>
              <a:rPr lang="es-MX" dirty="0"/>
              <a:t>: NOM-059-SEMARNAT-2010 (enlista especies de flora y fauna en condición de riesgo) y la </a:t>
            </a:r>
            <a:r>
              <a:rPr lang="en-US" dirty="0">
                <a:solidFill>
                  <a:srgbClr val="C00000"/>
                </a:solidFill>
              </a:rPr>
              <a:t>(lists species of flora and fauna in risk condition) and the </a:t>
            </a:r>
            <a:r>
              <a:rPr lang="es-MX" dirty="0"/>
              <a:t>NOM-022-SEMARNAT-2003 (establece la preservación, conservación y restauración de los humedales costeros). </a:t>
            </a:r>
            <a:r>
              <a:rPr lang="en-US" dirty="0">
                <a:solidFill>
                  <a:srgbClr val="C00000"/>
                </a:solidFill>
              </a:rPr>
              <a:t>(establishes the preservation, conservation and restoration of coastal wetlands).</a:t>
            </a:r>
            <a:endParaRPr lang="es-MX" dirty="0">
              <a:solidFill>
                <a:srgbClr val="C00000"/>
              </a:solidFill>
            </a:endParaRPr>
          </a:p>
          <a:p>
            <a:r>
              <a:rPr lang="es-MX" b="1" dirty="0">
                <a:solidFill>
                  <a:srgbClr val="0070C0"/>
                </a:solidFill>
              </a:rPr>
              <a:t>CITES. </a:t>
            </a:r>
            <a:r>
              <a:rPr lang="es-MX" dirty="0"/>
              <a:t>No estrategias de restauración pero evita  la comercialización-</a:t>
            </a:r>
            <a:r>
              <a:rPr lang="en-US" dirty="0">
                <a:solidFill>
                  <a:srgbClr val="C00000"/>
                </a:solidFill>
              </a:rPr>
              <a:t>No restoration strategies but avoid </a:t>
            </a:r>
            <a:r>
              <a:rPr lang="en-US" dirty="0" err="1">
                <a:solidFill>
                  <a:srgbClr val="C00000"/>
                </a:solidFill>
              </a:rPr>
              <a:t>comercialization</a:t>
            </a:r>
            <a:endParaRPr lang="es-MX" dirty="0">
              <a:solidFill>
                <a:srgbClr val="C00000"/>
              </a:solidFill>
            </a:endParaRPr>
          </a:p>
          <a:p>
            <a:endParaRPr lang="es-MX" dirty="0"/>
          </a:p>
        </p:txBody>
      </p:sp>
    </p:spTree>
    <p:extLst>
      <p:ext uri="{BB962C8B-B14F-4D97-AF65-F5344CB8AC3E}">
        <p14:creationId xmlns:p14="http://schemas.microsoft.com/office/powerpoint/2010/main" val="3564237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3512" y="-234280"/>
            <a:ext cx="8229600" cy="1143000"/>
          </a:xfrm>
        </p:spPr>
        <p:txBody>
          <a:bodyPr/>
          <a:lstStyle/>
          <a:p>
            <a:r>
              <a:rPr lang="es-MX" dirty="0"/>
              <a:t>Estrategias locales-</a:t>
            </a:r>
            <a:r>
              <a:rPr lang="es-MX" dirty="0">
                <a:solidFill>
                  <a:srgbClr val="C00000"/>
                </a:solidFill>
              </a:rPr>
              <a:t>local </a:t>
            </a:r>
            <a:r>
              <a:rPr lang="es-MX" dirty="0" err="1">
                <a:solidFill>
                  <a:srgbClr val="C00000"/>
                </a:solidFill>
              </a:rPr>
              <a:t>strategies</a:t>
            </a:r>
            <a:endParaRPr lang="es-MX" dirty="0">
              <a:solidFill>
                <a:srgbClr val="C00000"/>
              </a:solidFill>
            </a:endParaRPr>
          </a:p>
        </p:txBody>
      </p:sp>
      <p:sp>
        <p:nvSpPr>
          <p:cNvPr id="3" name="Marcador de contenido 2"/>
          <p:cNvSpPr>
            <a:spLocks noGrp="1"/>
          </p:cNvSpPr>
          <p:nvPr>
            <p:ph idx="1"/>
          </p:nvPr>
        </p:nvSpPr>
        <p:spPr>
          <a:xfrm>
            <a:off x="1524000" y="692697"/>
            <a:ext cx="8892480" cy="4525963"/>
          </a:xfrm>
        </p:spPr>
        <p:txBody>
          <a:bodyPr/>
          <a:lstStyle/>
          <a:p>
            <a:r>
              <a:rPr lang="es-MX" dirty="0"/>
              <a:t>Cierre de secciones marinas por parte de hoteles / locatarios-</a:t>
            </a:r>
            <a:r>
              <a:rPr lang="en-US" dirty="0">
                <a:solidFill>
                  <a:srgbClr val="C00000"/>
                </a:solidFill>
              </a:rPr>
              <a:t>Closure of marine sections by hotels / tenants</a:t>
            </a:r>
          </a:p>
          <a:p>
            <a:r>
              <a:rPr lang="es-MX" dirty="0"/>
              <a:t>Cierre de paso-</a:t>
            </a:r>
            <a:r>
              <a:rPr lang="en-US" dirty="0">
                <a:solidFill>
                  <a:srgbClr val="C00000"/>
                </a:solidFill>
              </a:rPr>
              <a:t>step closure</a:t>
            </a:r>
          </a:p>
          <a:p>
            <a:r>
              <a:rPr lang="es-MX" dirty="0"/>
              <a:t>“Adopción” de zonas o programas-</a:t>
            </a:r>
            <a:r>
              <a:rPr lang="en-US" dirty="0"/>
              <a:t> </a:t>
            </a:r>
            <a:r>
              <a:rPr lang="en-US" dirty="0">
                <a:solidFill>
                  <a:srgbClr val="C00000"/>
                </a:solidFill>
              </a:rPr>
              <a:t>“Adoption” of zones or programs</a:t>
            </a:r>
            <a:endParaRPr lang="es-MX" dirty="0">
              <a:solidFill>
                <a:srgbClr val="C00000"/>
              </a:solidFill>
            </a:endParaRPr>
          </a:p>
        </p:txBody>
      </p:sp>
      <p:pic>
        <p:nvPicPr>
          <p:cNvPr id="4" name="Imagen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85964" y="2852936"/>
            <a:ext cx="6578388" cy="3698298"/>
          </a:xfrm>
          <a:prstGeom prst="rect">
            <a:avLst/>
          </a:prstGeom>
          <a:ln>
            <a:noFill/>
          </a:ln>
          <a:effectLst>
            <a:softEdge rad="112500"/>
          </a:effectLst>
        </p:spPr>
      </p:pic>
    </p:spTree>
    <p:extLst>
      <p:ext uri="{BB962C8B-B14F-4D97-AF65-F5344CB8AC3E}">
        <p14:creationId xmlns:p14="http://schemas.microsoft.com/office/powerpoint/2010/main" val="33926927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4000" y="-27384"/>
            <a:ext cx="9144000" cy="1143000"/>
          </a:xfrm>
        </p:spPr>
        <p:txBody>
          <a:bodyPr>
            <a:normAutofit fontScale="90000"/>
          </a:bodyPr>
          <a:lstStyle/>
          <a:p>
            <a:r>
              <a:rPr lang="es-MX" dirty="0"/>
              <a:t>Listado de algunas iniciativas – Solo caribe</a:t>
            </a:r>
          </a:p>
        </p:txBody>
      </p:sp>
      <p:sp>
        <p:nvSpPr>
          <p:cNvPr id="3" name="Marcador de contenido 2"/>
          <p:cNvSpPr>
            <a:spLocks noGrp="1"/>
          </p:cNvSpPr>
          <p:nvPr>
            <p:ph idx="1"/>
          </p:nvPr>
        </p:nvSpPr>
        <p:spPr>
          <a:xfrm>
            <a:off x="1752600" y="836712"/>
            <a:ext cx="8915400" cy="2836912"/>
          </a:xfrm>
        </p:spPr>
        <p:txBody>
          <a:bodyPr>
            <a:normAutofit/>
          </a:bodyPr>
          <a:lstStyle/>
          <a:p>
            <a:r>
              <a:rPr lang="es-MX" dirty="0"/>
              <a:t>Gubernamentales: CONANP, INAPESCA</a:t>
            </a:r>
          </a:p>
          <a:p>
            <a:r>
              <a:rPr lang="es-MX" dirty="0"/>
              <a:t> Académicas: </a:t>
            </a:r>
            <a:r>
              <a:rPr lang="es-MX" dirty="0" err="1"/>
              <a:t>ICMyL</a:t>
            </a:r>
            <a:r>
              <a:rPr lang="es-MX" dirty="0"/>
              <a:t>-UNAM-SECORE</a:t>
            </a:r>
          </a:p>
          <a:p>
            <a:r>
              <a:rPr lang="es-MX" dirty="0"/>
              <a:t>AC u ONG: MAR </a:t>
            </a:r>
            <a:r>
              <a:rPr lang="es-MX" dirty="0" err="1"/>
              <a:t>Fund</a:t>
            </a:r>
            <a:r>
              <a:rPr lang="es-MX" dirty="0"/>
              <a:t>, </a:t>
            </a:r>
            <a:r>
              <a:rPr lang="es-MX" dirty="0" err="1"/>
              <a:t>Oceanus</a:t>
            </a:r>
            <a:r>
              <a:rPr lang="es-MX" dirty="0"/>
              <a:t>, </a:t>
            </a:r>
            <a:r>
              <a:rPr lang="es-MX" dirty="0" err="1"/>
              <a:t>Nature</a:t>
            </a:r>
            <a:r>
              <a:rPr lang="es-MX" dirty="0"/>
              <a:t> </a:t>
            </a:r>
            <a:r>
              <a:rPr lang="es-MX" dirty="0" err="1"/>
              <a:t>conservancy</a:t>
            </a:r>
            <a:r>
              <a:rPr lang="es-MX" dirty="0"/>
              <a:t>, </a:t>
            </a:r>
            <a:r>
              <a:rPr lang="es-MX" dirty="0" err="1"/>
              <a:t>Restorecoral</a:t>
            </a:r>
            <a:r>
              <a:rPr lang="es-MX" dirty="0"/>
              <a:t>, MAR2R(</a:t>
            </a:r>
            <a:r>
              <a:rPr lang="es-MX" dirty="0" err="1"/>
              <a:t>Akumal</a:t>
            </a:r>
            <a:r>
              <a:rPr lang="es-MX" dirty="0"/>
              <a:t>), WWF </a:t>
            </a:r>
          </a:p>
          <a:p>
            <a:r>
              <a:rPr lang="es-MX" dirty="0"/>
              <a:t>+ 20 </a:t>
            </a:r>
            <a:r>
              <a:rPr lang="es-MX" b="1" dirty="0">
                <a:solidFill>
                  <a:srgbClr val="00B050"/>
                </a:solidFill>
              </a:rPr>
              <a:t>iniciativas</a:t>
            </a:r>
            <a:r>
              <a:rPr lang="es-MX" dirty="0"/>
              <a:t> locales y regionales</a:t>
            </a:r>
          </a:p>
        </p:txBody>
      </p:sp>
      <p:pic>
        <p:nvPicPr>
          <p:cNvPr id="4" name="Imagen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0" y="3449206"/>
            <a:ext cx="5345886" cy="2161103"/>
          </a:xfrm>
          <a:prstGeom prst="rect">
            <a:avLst/>
          </a:prstGeom>
          <a:ln>
            <a:noFill/>
          </a:ln>
          <a:effectLst>
            <a:softEdge rad="112500"/>
          </a:effectLst>
        </p:spPr>
      </p:pic>
      <p:pic>
        <p:nvPicPr>
          <p:cNvPr id="5" name="Imagen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41240" y="4688436"/>
            <a:ext cx="4926760" cy="2433700"/>
          </a:xfrm>
          <a:prstGeom prst="rect">
            <a:avLst/>
          </a:prstGeom>
          <a:ln>
            <a:noFill/>
          </a:ln>
          <a:effectLst>
            <a:softEdge rad="112500"/>
          </a:effectLst>
        </p:spPr>
      </p:pic>
      <p:pic>
        <p:nvPicPr>
          <p:cNvPr id="2050" name="Picture 2" descr="SECORE International - The Film, giving coral reefs a future, sexual coral  restoration - YouTub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77995" y="3002945"/>
            <a:ext cx="3057051" cy="17195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524000" y="5504020"/>
            <a:ext cx="4499992" cy="2707959"/>
          </a:xfrm>
          <a:prstGeom prst="rect">
            <a:avLst/>
          </a:prstGeom>
          <a:ln>
            <a:noFill/>
          </a:ln>
          <a:effectLst>
            <a:softEdge rad="112500"/>
          </a:effectLst>
        </p:spPr>
      </p:pic>
    </p:spTree>
    <p:extLst>
      <p:ext uri="{BB962C8B-B14F-4D97-AF65-F5344CB8AC3E}">
        <p14:creationId xmlns:p14="http://schemas.microsoft.com/office/powerpoint/2010/main" val="11806090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4000" y="-27384"/>
            <a:ext cx="9144000" cy="1143000"/>
          </a:xfrm>
        </p:spPr>
        <p:txBody>
          <a:bodyPr>
            <a:normAutofit/>
          </a:bodyPr>
          <a:lstStyle/>
          <a:p>
            <a:r>
              <a:rPr lang="en-US" dirty="0"/>
              <a:t>List of some initiatives – Caribbean only</a:t>
            </a:r>
            <a:endParaRPr lang="es-MX" dirty="0"/>
          </a:p>
        </p:txBody>
      </p:sp>
      <p:sp>
        <p:nvSpPr>
          <p:cNvPr id="3" name="Marcador de contenido 2"/>
          <p:cNvSpPr>
            <a:spLocks noGrp="1"/>
          </p:cNvSpPr>
          <p:nvPr>
            <p:ph idx="1"/>
          </p:nvPr>
        </p:nvSpPr>
        <p:spPr>
          <a:xfrm>
            <a:off x="1752600" y="836712"/>
            <a:ext cx="8915400" cy="2836912"/>
          </a:xfrm>
        </p:spPr>
        <p:txBody>
          <a:bodyPr>
            <a:normAutofit/>
          </a:bodyPr>
          <a:lstStyle/>
          <a:p>
            <a:r>
              <a:rPr lang="es-MX" dirty="0" err="1"/>
              <a:t>Government</a:t>
            </a:r>
            <a:r>
              <a:rPr lang="es-MX" dirty="0"/>
              <a:t>: CONANP, INAPESCA</a:t>
            </a:r>
          </a:p>
          <a:p>
            <a:r>
              <a:rPr lang="es-MX" dirty="0"/>
              <a:t>  </a:t>
            </a:r>
            <a:r>
              <a:rPr lang="es-MX" dirty="0" err="1"/>
              <a:t>Academic</a:t>
            </a:r>
            <a:r>
              <a:rPr lang="es-MX" dirty="0"/>
              <a:t>: </a:t>
            </a:r>
            <a:r>
              <a:rPr lang="es-MX" dirty="0" err="1"/>
              <a:t>ICMyL</a:t>
            </a:r>
            <a:r>
              <a:rPr lang="es-MX" dirty="0"/>
              <a:t>-UNAM-SECORE</a:t>
            </a:r>
          </a:p>
          <a:p>
            <a:r>
              <a:rPr lang="es-MX" dirty="0"/>
              <a:t>AC </a:t>
            </a:r>
            <a:r>
              <a:rPr lang="es-MX" dirty="0" err="1"/>
              <a:t>or</a:t>
            </a:r>
            <a:r>
              <a:rPr lang="es-MX" dirty="0"/>
              <a:t> NGO: MAR </a:t>
            </a:r>
            <a:r>
              <a:rPr lang="es-MX" dirty="0" err="1"/>
              <a:t>Fund</a:t>
            </a:r>
            <a:r>
              <a:rPr lang="es-MX" dirty="0"/>
              <a:t>, </a:t>
            </a:r>
            <a:r>
              <a:rPr lang="es-MX" dirty="0" err="1"/>
              <a:t>Oceanus</a:t>
            </a:r>
            <a:r>
              <a:rPr lang="es-MX" dirty="0"/>
              <a:t>, </a:t>
            </a:r>
            <a:r>
              <a:rPr lang="es-MX" dirty="0" err="1"/>
              <a:t>Nature</a:t>
            </a:r>
            <a:r>
              <a:rPr lang="es-MX" dirty="0"/>
              <a:t> </a:t>
            </a:r>
            <a:r>
              <a:rPr lang="es-MX" dirty="0" err="1"/>
              <a:t>conservancy</a:t>
            </a:r>
            <a:r>
              <a:rPr lang="es-MX" dirty="0"/>
              <a:t>, </a:t>
            </a:r>
            <a:r>
              <a:rPr lang="es-MX" dirty="0" err="1"/>
              <a:t>Restorecoral</a:t>
            </a:r>
            <a:r>
              <a:rPr lang="es-MX" dirty="0"/>
              <a:t>, MAR2R(Akumal), WWF</a:t>
            </a:r>
          </a:p>
          <a:p>
            <a:r>
              <a:rPr lang="es-MX" dirty="0"/>
              <a:t>+ 20 local and regional </a:t>
            </a:r>
            <a:r>
              <a:rPr lang="es-MX" dirty="0" err="1"/>
              <a:t>initiatives</a:t>
            </a:r>
            <a:endParaRPr lang="es-MX" dirty="0"/>
          </a:p>
        </p:txBody>
      </p:sp>
      <p:pic>
        <p:nvPicPr>
          <p:cNvPr id="4" name="Imagen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0" y="3458000"/>
            <a:ext cx="5345886" cy="2161103"/>
          </a:xfrm>
          <a:prstGeom prst="rect">
            <a:avLst/>
          </a:prstGeom>
          <a:ln>
            <a:noFill/>
          </a:ln>
          <a:effectLst>
            <a:softEdge rad="112500"/>
          </a:effectLst>
        </p:spPr>
      </p:pic>
      <p:pic>
        <p:nvPicPr>
          <p:cNvPr id="5" name="Imagen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41240" y="4697230"/>
            <a:ext cx="4926760" cy="2433700"/>
          </a:xfrm>
          <a:prstGeom prst="rect">
            <a:avLst/>
          </a:prstGeom>
          <a:ln>
            <a:noFill/>
          </a:ln>
          <a:effectLst>
            <a:softEdge rad="112500"/>
          </a:effectLst>
        </p:spPr>
      </p:pic>
      <p:pic>
        <p:nvPicPr>
          <p:cNvPr id="2050" name="Picture 2" descr="SECORE International - The Film, giving coral reefs a future, sexual coral  restoration - YouTub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77995" y="3011739"/>
            <a:ext cx="3057051" cy="17195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524000" y="5504021"/>
            <a:ext cx="4499992" cy="2707959"/>
          </a:xfrm>
          <a:prstGeom prst="rect">
            <a:avLst/>
          </a:prstGeom>
          <a:ln>
            <a:noFill/>
          </a:ln>
          <a:effectLst>
            <a:softEdge rad="112500"/>
          </a:effectLst>
        </p:spPr>
      </p:pic>
    </p:spTree>
    <p:extLst>
      <p:ext uri="{BB962C8B-B14F-4D97-AF65-F5344CB8AC3E}">
        <p14:creationId xmlns:p14="http://schemas.microsoft.com/office/powerpoint/2010/main" val="34592735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3431" y="32048"/>
            <a:ext cx="11895992" cy="1143000"/>
          </a:xfrm>
        </p:spPr>
        <p:txBody>
          <a:bodyPr>
            <a:normAutofit/>
          </a:bodyPr>
          <a:lstStyle/>
          <a:p>
            <a:r>
              <a:rPr lang="es-MX" sz="3200" dirty="0"/>
              <a:t>Esfuerzos de restauración a nivel mundial: Avances y retos </a:t>
            </a:r>
            <a:br>
              <a:rPr lang="es-MX" sz="3200" dirty="0"/>
            </a:br>
            <a:r>
              <a:rPr lang="en-US" sz="3200" dirty="0">
                <a:solidFill>
                  <a:srgbClr val="C00000"/>
                </a:solidFill>
              </a:rPr>
              <a:t>Restoration efforts worldwide: Progress and challenges</a:t>
            </a:r>
            <a:endParaRPr lang="es-MX" sz="3200" dirty="0">
              <a:solidFill>
                <a:srgbClr val="C00000"/>
              </a:solidFill>
            </a:endParaRPr>
          </a:p>
        </p:txBody>
      </p:sp>
      <p:pic>
        <p:nvPicPr>
          <p:cNvPr id="1026" name="Picture 2" descr="Fig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04206" y="1204392"/>
            <a:ext cx="9152596" cy="273706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3"/>
          <a:stretch>
            <a:fillRect/>
          </a:stretch>
        </p:blipFill>
        <p:spPr>
          <a:xfrm>
            <a:off x="3215680" y="3941455"/>
            <a:ext cx="6768752" cy="2991986"/>
          </a:xfrm>
          <a:prstGeom prst="rect">
            <a:avLst/>
          </a:prstGeom>
        </p:spPr>
      </p:pic>
      <p:sp>
        <p:nvSpPr>
          <p:cNvPr id="6" name="Content Placeholder 2"/>
          <p:cNvSpPr>
            <a:spLocks noGrp="1"/>
          </p:cNvSpPr>
          <p:nvPr>
            <p:ph idx="1"/>
          </p:nvPr>
        </p:nvSpPr>
        <p:spPr>
          <a:xfrm>
            <a:off x="1545382" y="6194261"/>
            <a:ext cx="1999506" cy="762000"/>
          </a:xfrm>
        </p:spPr>
        <p:txBody>
          <a:bodyPr>
            <a:normAutofit fontScale="85000" lnSpcReduction="20000"/>
          </a:bodyPr>
          <a:lstStyle/>
          <a:p>
            <a:pPr eaLnBrk="1" hangingPunct="1">
              <a:buFont typeface="Wingdings 2" pitchFamily="18" charset="2"/>
              <a:buNone/>
            </a:pPr>
            <a:r>
              <a:rPr lang="es-MX" sz="2200" dirty="0" err="1"/>
              <a:t>Bostrom</a:t>
            </a:r>
            <a:r>
              <a:rPr lang="es-MX" sz="2200" dirty="0"/>
              <a:t> et al. 2020 y Witt, 2012</a:t>
            </a:r>
          </a:p>
        </p:txBody>
      </p:sp>
    </p:spTree>
    <p:extLst>
      <p:ext uri="{BB962C8B-B14F-4D97-AF65-F5344CB8AC3E}">
        <p14:creationId xmlns:p14="http://schemas.microsoft.com/office/powerpoint/2010/main" val="257367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6654" y="1268760"/>
            <a:ext cx="9144000" cy="4332514"/>
          </a:xfrm>
          <a:prstGeom prst="rect">
            <a:avLst/>
          </a:prstGeom>
        </p:spPr>
      </p:pic>
      <p:sp>
        <p:nvSpPr>
          <p:cNvPr id="5" name="CuadroTexto 4"/>
          <p:cNvSpPr txBox="1"/>
          <p:nvPr/>
        </p:nvSpPr>
        <p:spPr>
          <a:xfrm>
            <a:off x="2855640" y="260648"/>
            <a:ext cx="6840760" cy="553998"/>
          </a:xfrm>
          <a:prstGeom prst="rect">
            <a:avLst/>
          </a:prstGeom>
          <a:noFill/>
        </p:spPr>
        <p:txBody>
          <a:bodyPr wrap="square" rtlCol="0">
            <a:spAutoFit/>
          </a:bodyPr>
          <a:lstStyle/>
          <a:p>
            <a:pPr algn="ctr"/>
            <a:r>
              <a:rPr lang="es-MX" sz="3000" b="1" dirty="0"/>
              <a:t>	Tiempo vs. Espacio- </a:t>
            </a:r>
            <a:r>
              <a:rPr lang="es-MX" sz="3000" b="1" dirty="0">
                <a:solidFill>
                  <a:srgbClr val="C00000"/>
                </a:solidFill>
              </a:rPr>
              <a:t>time vs. </a:t>
            </a:r>
            <a:r>
              <a:rPr lang="es-MX" sz="3000" b="1" dirty="0" err="1">
                <a:solidFill>
                  <a:srgbClr val="C00000"/>
                </a:solidFill>
              </a:rPr>
              <a:t>space</a:t>
            </a:r>
            <a:r>
              <a:rPr lang="es-MX" sz="3000" b="1" dirty="0">
                <a:solidFill>
                  <a:srgbClr val="C00000"/>
                </a:solidFill>
              </a:rPr>
              <a:t> </a:t>
            </a:r>
          </a:p>
        </p:txBody>
      </p:sp>
      <p:sp>
        <p:nvSpPr>
          <p:cNvPr id="6" name="Rectángulo 5"/>
          <p:cNvSpPr/>
          <p:nvPr/>
        </p:nvSpPr>
        <p:spPr>
          <a:xfrm>
            <a:off x="8600344" y="6309320"/>
            <a:ext cx="2070310" cy="369332"/>
          </a:xfrm>
          <a:prstGeom prst="rect">
            <a:avLst/>
          </a:prstGeom>
        </p:spPr>
        <p:txBody>
          <a:bodyPr wrap="none">
            <a:spAutoFit/>
          </a:bodyPr>
          <a:lstStyle/>
          <a:p>
            <a:r>
              <a:rPr lang="es-MX" dirty="0" err="1"/>
              <a:t>Bostrom</a:t>
            </a:r>
            <a:r>
              <a:rPr lang="es-MX" dirty="0"/>
              <a:t> et al. 2020 </a:t>
            </a:r>
          </a:p>
        </p:txBody>
      </p:sp>
    </p:spTree>
    <p:extLst>
      <p:ext uri="{BB962C8B-B14F-4D97-AF65-F5344CB8AC3E}">
        <p14:creationId xmlns:p14="http://schemas.microsoft.com/office/powerpoint/2010/main" val="3819408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Hp_Pavilion\Pictures\reef balls.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89185" y="4095204"/>
            <a:ext cx="3497834" cy="24989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11" descr="The Biorock process was developed by Thomas Goreau and Wolf Hilbertz in the 1970's.  Electricity is used to promote the deposition of calcium carbonate, and to a lesser extent magnesium hydroxide, which build up on the surface of the cathode.  Hard corals quickly bond to this material and the process is thought to accelerate coral growth by up to four times.  The resulting 'reef' of hard coral soon attracts other inhabitants.  Biorock structures - metal frames connected to an electrical supply on the surface - have been used in the Maldives, Bali, PNG, the Seychelles, Japan and the Caribbean, and the process has been touted as a way to rehabilitate reefs in all tropical areas.  However, there is some debate as to the effectiveness of Biorock structures, and it has been suggested that simple wire meshes are just as useful.  By stabilising the rubble substrate of a damaged reef, these meshes have been shown to be more effective at rehabilitating damaged reefs at much less cost. At Pemuteran, many Biorock structures have been installed throughout the bay and tourists can sponsor a coral colony that is placed on a frame, alongside their name spelt out in wire.  The sponsors are sent a yearly photo of their colony so they can watch the coral grow."/>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56258" y="1865863"/>
            <a:ext cx="3115233" cy="21179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2" descr="Resultado de imagen para coral trees restoration"/>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4 CuadroTexto"/>
          <p:cNvSpPr txBox="1"/>
          <p:nvPr/>
        </p:nvSpPr>
        <p:spPr>
          <a:xfrm>
            <a:off x="1508126" y="113538"/>
            <a:ext cx="3200475" cy="1631216"/>
          </a:xfrm>
          <a:prstGeom prst="rect">
            <a:avLst/>
          </a:prstGeom>
          <a:noFill/>
        </p:spPr>
        <p:txBody>
          <a:bodyPr wrap="square" rtlCol="0">
            <a:spAutoFit/>
          </a:bodyPr>
          <a:lstStyle/>
          <a:p>
            <a:pPr algn="ctr"/>
            <a:r>
              <a:rPr lang="es-MX" sz="2500" b="1" dirty="0"/>
              <a:t>Avances en técnicas de restauración. </a:t>
            </a:r>
          </a:p>
          <a:p>
            <a:pPr algn="ctr"/>
            <a:r>
              <a:rPr lang="en-US" sz="2500" i="1" dirty="0">
                <a:solidFill>
                  <a:srgbClr val="C00000"/>
                </a:solidFill>
              </a:rPr>
              <a:t>Advances in restoration techniques.</a:t>
            </a:r>
          </a:p>
        </p:txBody>
      </p:sp>
      <p:pic>
        <p:nvPicPr>
          <p:cNvPr id="7" name="Imagen 6"/>
          <p:cNvPicPr>
            <a:picLocks noChangeAspect="1"/>
          </p:cNvPicPr>
          <p:nvPr/>
        </p:nvPicPr>
        <p:blipFill>
          <a:blip r:embed="rId5"/>
          <a:stretch>
            <a:fillRect/>
          </a:stretch>
        </p:blipFill>
        <p:spPr>
          <a:xfrm>
            <a:off x="4872311" y="0"/>
            <a:ext cx="5811564" cy="3224356"/>
          </a:xfrm>
          <a:prstGeom prst="rect">
            <a:avLst/>
          </a:prstGeom>
          <a:ln>
            <a:noFill/>
          </a:ln>
          <a:effectLst>
            <a:softEdge rad="112500"/>
          </a:effectLst>
        </p:spPr>
      </p:pic>
      <p:pic>
        <p:nvPicPr>
          <p:cNvPr id="8" name="Imagen 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182429" y="3224356"/>
            <a:ext cx="5470863" cy="1944216"/>
          </a:xfrm>
          <a:prstGeom prst="rect">
            <a:avLst/>
          </a:prstGeom>
          <a:ln>
            <a:noFill/>
          </a:ln>
          <a:effectLst>
            <a:softEdge rad="112500"/>
          </a:effectLst>
        </p:spPr>
      </p:pic>
      <p:pic>
        <p:nvPicPr>
          <p:cNvPr id="9" name="Picture 1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6200000">
            <a:off x="5533006" y="4999349"/>
            <a:ext cx="1841286" cy="2132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descr="C:\Users\Hp_Pavilion\Pictures\spider restore.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16200000">
            <a:off x="7849198" y="4928022"/>
            <a:ext cx="1966696" cy="2364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69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ox(in)">
                                      <p:cBhvr>
                                        <p:cTn id="18" dur="500"/>
                                        <p:tgtEl>
                                          <p:spTgt spid="9"/>
                                        </p:tgtEl>
                                      </p:cBhvr>
                                    </p:animEffect>
                                  </p:childTnLst>
                                </p:cTn>
                              </p:par>
                              <p:par>
                                <p:cTn id="19" presetID="4"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ox(in)">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6478"/>
          <a:stretch/>
        </p:blipFill>
        <p:spPr bwMode="auto">
          <a:xfrm>
            <a:off x="1290014" y="3661156"/>
            <a:ext cx="3151620" cy="242657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10" descr="Imagen relacionada"/>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130489" y="3766633"/>
            <a:ext cx="3563888" cy="23665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14" descr="Imagen relacionada"/>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606083" y="90080"/>
            <a:ext cx="3928164" cy="30863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4"/>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178161" y="3716768"/>
            <a:ext cx="3096344" cy="24547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6E49F6D1-10B0-980F-61C0-2D66AFF8757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19009" y="276225"/>
            <a:ext cx="5496678" cy="3384931"/>
          </a:xfrm>
          <a:prstGeom prst="rect">
            <a:avLst/>
          </a:prstGeom>
        </p:spPr>
      </p:pic>
    </p:spTree>
    <p:extLst>
      <p:ext uri="{BB962C8B-B14F-4D97-AF65-F5344CB8AC3E}">
        <p14:creationId xmlns:p14="http://schemas.microsoft.com/office/powerpoint/2010/main" val="214345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Imagen relacionada"/>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56626" y="-60679"/>
            <a:ext cx="4576664" cy="29248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0523" y="62506"/>
            <a:ext cx="1224136" cy="14291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2" name="Picture 4" descr="Microfragmentation: how smashing up corals helps them grow faster |  Ourspace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15074" y="-158826"/>
            <a:ext cx="3105568" cy="31211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4" descr="C:\Users\Hp_Pavilion\Documents\Cleofas 2018\05-06-18 restauracion\res massivos.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943559" y="2678523"/>
            <a:ext cx="3931568" cy="29486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456626" y="2678524"/>
            <a:ext cx="3328318" cy="2184209"/>
          </a:xfrm>
          <a:prstGeom prst="rect">
            <a:avLst/>
          </a:prstGeom>
          <a:ln>
            <a:noFill/>
          </a:ln>
          <a:effectLst>
            <a:softEdge rad="112500"/>
          </a:effectLst>
        </p:spPr>
      </p:pic>
      <p:pic>
        <p:nvPicPr>
          <p:cNvPr id="8" name="Picture 7"/>
          <p:cNvPicPr>
            <a:picLocks noChangeAspect="1" noChangeArrowheads="1"/>
          </p:cNvPicPr>
          <p:nvPr/>
        </p:nvPicPr>
        <p:blipFill>
          <a:blip r:embed="rId7" cstate="email">
            <a:extLst>
              <a:ext uri="{BEBA8EAE-BF5A-486C-A8C5-ECC9F3942E4B}">
                <a14:imgProps xmlns:a14="http://schemas.microsoft.com/office/drawing/2010/main">
                  <a14:imgLayer r:embed="rId8">
                    <a14:imgEffect>
                      <a14:colorTemperature colorTemp="5900"/>
                    </a14:imgEffect>
                    <a14:imgEffect>
                      <a14:brightnessContrast contrast="20000"/>
                    </a14:imgEffect>
                  </a14:imgLayer>
                </a14:imgProps>
              </a:ext>
              <a:ext uri="{28A0092B-C50C-407E-A947-70E740481C1C}">
                <a14:useLocalDpi xmlns:a14="http://schemas.microsoft.com/office/drawing/2010/main"/>
              </a:ext>
            </a:extLst>
          </a:blip>
          <a:srcRect/>
          <a:stretch>
            <a:fillRect/>
          </a:stretch>
        </p:blipFill>
        <p:spPr bwMode="auto">
          <a:xfrm>
            <a:off x="3729701" y="4599118"/>
            <a:ext cx="1672148" cy="22783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405947" y="4599119"/>
            <a:ext cx="1639166" cy="2204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781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47528" y="-171400"/>
            <a:ext cx="8229600" cy="1143000"/>
          </a:xfrm>
        </p:spPr>
        <p:txBody>
          <a:bodyPr>
            <a:normAutofit/>
          </a:bodyPr>
          <a:lstStyle/>
          <a:p>
            <a:r>
              <a:rPr lang="es-MX" dirty="0"/>
              <a:t>¿Cuáles son los avances??</a:t>
            </a:r>
          </a:p>
        </p:txBody>
      </p:sp>
      <p:sp>
        <p:nvSpPr>
          <p:cNvPr id="3" name="Marcador de contenido 2"/>
          <p:cNvSpPr>
            <a:spLocks noGrp="1"/>
          </p:cNvSpPr>
          <p:nvPr>
            <p:ph idx="1"/>
          </p:nvPr>
        </p:nvSpPr>
        <p:spPr>
          <a:xfrm>
            <a:off x="1547948" y="692697"/>
            <a:ext cx="9660620" cy="4525963"/>
          </a:xfrm>
        </p:spPr>
        <p:txBody>
          <a:bodyPr/>
          <a:lstStyle/>
          <a:p>
            <a:r>
              <a:rPr lang="es-MX" dirty="0"/>
              <a:t>Las técnicas están descritas desde los 70´s.</a:t>
            </a:r>
          </a:p>
          <a:p>
            <a:r>
              <a:rPr lang="es-MX" b="1" dirty="0"/>
              <a:t>Ha incremento el sentido de urgencia = </a:t>
            </a:r>
            <a:r>
              <a:rPr lang="es-MX" b="1" dirty="0" err="1"/>
              <a:t>awareness</a:t>
            </a:r>
            <a:r>
              <a:rPr lang="es-MX" b="1" dirty="0"/>
              <a:t>.</a:t>
            </a:r>
          </a:p>
        </p:txBody>
      </p:sp>
      <p:sp>
        <p:nvSpPr>
          <p:cNvPr id="8" name="Título 1"/>
          <p:cNvSpPr txBox="1">
            <a:spLocks/>
          </p:cNvSpPr>
          <p:nvPr/>
        </p:nvSpPr>
        <p:spPr>
          <a:xfrm>
            <a:off x="1847528" y="1812677"/>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dirty="0"/>
              <a:t>¿Cuáles son los retos?</a:t>
            </a:r>
          </a:p>
        </p:txBody>
      </p:sp>
      <p:sp>
        <p:nvSpPr>
          <p:cNvPr id="9" name="Marcador de contenido 2"/>
          <p:cNvSpPr txBox="1">
            <a:spLocks/>
          </p:cNvSpPr>
          <p:nvPr/>
        </p:nvSpPr>
        <p:spPr>
          <a:xfrm>
            <a:off x="1415480" y="2719462"/>
            <a:ext cx="9217024"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MX" dirty="0"/>
              <a:t>Planeación de proyectos a largo plazo. Financiamiento</a:t>
            </a:r>
          </a:p>
          <a:p>
            <a:r>
              <a:rPr lang="es-MX" dirty="0"/>
              <a:t>Implementación de restauración ecológica .</a:t>
            </a:r>
          </a:p>
          <a:p>
            <a:pPr lvl="1"/>
            <a:r>
              <a:rPr lang="es-MX" dirty="0"/>
              <a:t>No es sólo la técnica o especies.</a:t>
            </a:r>
          </a:p>
          <a:p>
            <a:r>
              <a:rPr lang="es-MX" dirty="0"/>
              <a:t>Colaboración entre instituciones (academia, gobierno, ONG, AC, </a:t>
            </a:r>
            <a:r>
              <a:rPr lang="es-MX" dirty="0" err="1"/>
              <a:t>etc</a:t>
            </a:r>
            <a:r>
              <a:rPr lang="es-MX" dirty="0"/>
              <a:t>).</a:t>
            </a:r>
          </a:p>
          <a:p>
            <a:r>
              <a:rPr lang="es-MX" dirty="0">
                <a:solidFill>
                  <a:srgbClr val="FF0000"/>
                </a:solidFill>
              </a:rPr>
              <a:t>Cambio climático </a:t>
            </a:r>
            <a:r>
              <a:rPr lang="es-MX" sz="2500" dirty="0">
                <a:solidFill>
                  <a:srgbClr val="FF0000"/>
                </a:solidFill>
              </a:rPr>
              <a:t>(ENOS + blanqueamiento+ enfermedades + huracanes y tormentas)</a:t>
            </a:r>
          </a:p>
          <a:p>
            <a:pPr marL="0" indent="0">
              <a:buNone/>
            </a:pPr>
            <a:endParaRPr lang="es-MX" dirty="0">
              <a:solidFill>
                <a:srgbClr val="FF0000"/>
              </a:solidFill>
            </a:endParaRPr>
          </a:p>
        </p:txBody>
      </p:sp>
    </p:spTree>
    <p:extLst>
      <p:ext uri="{BB962C8B-B14F-4D97-AF65-F5344CB8AC3E}">
        <p14:creationId xmlns:p14="http://schemas.microsoft.com/office/powerpoint/2010/main" val="422405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47528" y="-171400"/>
            <a:ext cx="8229600" cy="1143000"/>
          </a:xfrm>
        </p:spPr>
        <p:txBody>
          <a:bodyPr>
            <a:normAutofit/>
          </a:bodyPr>
          <a:lstStyle/>
          <a:p>
            <a:r>
              <a:rPr lang="es-MX" dirty="0" err="1"/>
              <a:t>What</a:t>
            </a:r>
            <a:r>
              <a:rPr lang="es-MX" dirty="0"/>
              <a:t> are </a:t>
            </a:r>
            <a:r>
              <a:rPr lang="es-MX" dirty="0" err="1"/>
              <a:t>the</a:t>
            </a:r>
            <a:r>
              <a:rPr lang="es-MX" dirty="0"/>
              <a:t> </a:t>
            </a:r>
            <a:r>
              <a:rPr lang="es-MX" dirty="0" err="1"/>
              <a:t>advances</a:t>
            </a:r>
            <a:r>
              <a:rPr lang="es-MX" dirty="0"/>
              <a:t>?</a:t>
            </a:r>
          </a:p>
        </p:txBody>
      </p:sp>
      <p:sp>
        <p:nvSpPr>
          <p:cNvPr id="3" name="Marcador de contenido 2"/>
          <p:cNvSpPr>
            <a:spLocks noGrp="1"/>
          </p:cNvSpPr>
          <p:nvPr>
            <p:ph idx="1"/>
          </p:nvPr>
        </p:nvSpPr>
        <p:spPr>
          <a:xfrm>
            <a:off x="1547948" y="692697"/>
            <a:ext cx="9660620" cy="4525963"/>
          </a:xfrm>
        </p:spPr>
        <p:txBody>
          <a:bodyPr/>
          <a:lstStyle/>
          <a:p>
            <a:r>
              <a:rPr lang="en-US" b="1" dirty="0"/>
              <a:t>The techniques have been described since the 70's.</a:t>
            </a:r>
          </a:p>
          <a:p>
            <a:r>
              <a:rPr lang="en-US" b="1" dirty="0"/>
              <a:t>The sense of urgency = awareness has increased.</a:t>
            </a:r>
            <a:endParaRPr lang="es-MX" b="1" dirty="0"/>
          </a:p>
        </p:txBody>
      </p:sp>
      <p:sp>
        <p:nvSpPr>
          <p:cNvPr id="8" name="Título 1"/>
          <p:cNvSpPr txBox="1">
            <a:spLocks/>
          </p:cNvSpPr>
          <p:nvPr/>
        </p:nvSpPr>
        <p:spPr>
          <a:xfrm>
            <a:off x="1847528" y="1812677"/>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dirty="0" err="1"/>
              <a:t>What</a:t>
            </a:r>
            <a:r>
              <a:rPr lang="es-MX" dirty="0"/>
              <a:t> are </a:t>
            </a:r>
            <a:r>
              <a:rPr lang="es-MX" dirty="0" err="1"/>
              <a:t>the</a:t>
            </a:r>
            <a:r>
              <a:rPr lang="es-MX" dirty="0"/>
              <a:t> </a:t>
            </a:r>
            <a:r>
              <a:rPr lang="es-MX" dirty="0" err="1"/>
              <a:t>challenges</a:t>
            </a:r>
            <a:r>
              <a:rPr lang="es-MX" dirty="0"/>
              <a:t>?</a:t>
            </a:r>
          </a:p>
        </p:txBody>
      </p:sp>
      <p:sp>
        <p:nvSpPr>
          <p:cNvPr id="9" name="Marcador de contenido 2"/>
          <p:cNvSpPr txBox="1">
            <a:spLocks/>
          </p:cNvSpPr>
          <p:nvPr/>
        </p:nvSpPr>
        <p:spPr>
          <a:xfrm>
            <a:off x="1415480" y="2719462"/>
            <a:ext cx="9217024"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solidFill>
                  <a:srgbClr val="FF0000"/>
                </a:solidFill>
              </a:rPr>
              <a:t>Long-term project planning. Financing</a:t>
            </a:r>
          </a:p>
          <a:p>
            <a:pPr marL="0" indent="0">
              <a:buNone/>
            </a:pPr>
            <a:r>
              <a:rPr lang="en-US" dirty="0">
                <a:solidFill>
                  <a:srgbClr val="FF0000"/>
                </a:solidFill>
              </a:rPr>
              <a:t>Implementation of ecological restoration.</a:t>
            </a:r>
          </a:p>
          <a:p>
            <a:pPr marL="0" indent="0">
              <a:buNone/>
            </a:pPr>
            <a:r>
              <a:rPr lang="en-US" dirty="0">
                <a:solidFill>
                  <a:srgbClr val="FF0000"/>
                </a:solidFill>
              </a:rPr>
              <a:t>It's not just technique or species.</a:t>
            </a:r>
          </a:p>
          <a:p>
            <a:pPr marL="0" indent="0">
              <a:buNone/>
            </a:pPr>
            <a:r>
              <a:rPr lang="en-US" dirty="0">
                <a:solidFill>
                  <a:srgbClr val="FF0000"/>
                </a:solidFill>
              </a:rPr>
              <a:t>Collaboration between institutions (academy, government, NGO, AC, </a:t>
            </a:r>
            <a:r>
              <a:rPr lang="en-US" dirty="0" err="1">
                <a:solidFill>
                  <a:srgbClr val="FF0000"/>
                </a:solidFill>
              </a:rPr>
              <a:t>etc</a:t>
            </a:r>
            <a:r>
              <a:rPr lang="en-US" dirty="0">
                <a:solidFill>
                  <a:srgbClr val="FF0000"/>
                </a:solidFill>
              </a:rPr>
              <a:t>).</a:t>
            </a:r>
          </a:p>
          <a:p>
            <a:pPr marL="0" indent="0">
              <a:buNone/>
            </a:pPr>
            <a:r>
              <a:rPr lang="en-US" dirty="0">
                <a:solidFill>
                  <a:srgbClr val="FF0000"/>
                </a:solidFill>
              </a:rPr>
              <a:t>Climate change (ENSO + bleaching + diseases + hurricanes and storms)</a:t>
            </a:r>
            <a:endParaRPr lang="es-MX" dirty="0">
              <a:solidFill>
                <a:srgbClr val="FF0000"/>
              </a:solidFill>
            </a:endParaRPr>
          </a:p>
        </p:txBody>
      </p:sp>
    </p:spTree>
    <p:extLst>
      <p:ext uri="{BB962C8B-B14F-4D97-AF65-F5344CB8AC3E}">
        <p14:creationId xmlns:p14="http://schemas.microsoft.com/office/powerpoint/2010/main" val="116856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1263674"/>
            <a:ext cx="9144000" cy="4330653"/>
          </a:xfrm>
          <a:prstGeom prst="rect">
            <a:avLst/>
          </a:prstGeom>
        </p:spPr>
      </p:pic>
      <p:sp>
        <p:nvSpPr>
          <p:cNvPr id="3" name="2 Marcador de contenido"/>
          <p:cNvSpPr>
            <a:spLocks noGrp="1"/>
          </p:cNvSpPr>
          <p:nvPr>
            <p:ph idx="1"/>
          </p:nvPr>
        </p:nvSpPr>
        <p:spPr>
          <a:xfrm>
            <a:off x="2063552" y="5604198"/>
            <a:ext cx="6192688" cy="720080"/>
          </a:xfrm>
        </p:spPr>
        <p:txBody>
          <a:bodyPr numCol="3">
            <a:noAutofit/>
          </a:bodyPr>
          <a:lstStyle/>
          <a:p>
            <a:pPr lvl="1"/>
            <a:r>
              <a:rPr lang="es-ES" sz="1500" dirty="0"/>
              <a:t>1982-83 </a:t>
            </a:r>
          </a:p>
          <a:p>
            <a:pPr lvl="1"/>
            <a:r>
              <a:rPr lang="es-ES" sz="1500" dirty="0"/>
              <a:t>1997-98</a:t>
            </a:r>
          </a:p>
          <a:p>
            <a:pPr lvl="1"/>
            <a:r>
              <a:rPr lang="es-ES" sz="1500" dirty="0"/>
              <a:t>2001-02</a:t>
            </a:r>
          </a:p>
          <a:p>
            <a:pPr lvl="1"/>
            <a:r>
              <a:rPr lang="es-ES" sz="1500" dirty="0"/>
              <a:t>2005</a:t>
            </a:r>
          </a:p>
          <a:p>
            <a:pPr lvl="1"/>
            <a:r>
              <a:rPr lang="es-ES" sz="1500" dirty="0"/>
              <a:t>2008 </a:t>
            </a:r>
          </a:p>
          <a:p>
            <a:pPr lvl="1"/>
            <a:r>
              <a:rPr lang="es-ES" sz="1500" dirty="0"/>
              <a:t>2009 </a:t>
            </a:r>
          </a:p>
          <a:p>
            <a:pPr lvl="1"/>
            <a:r>
              <a:rPr lang="es-ES" sz="1500" dirty="0"/>
              <a:t>2010-11 </a:t>
            </a:r>
          </a:p>
          <a:p>
            <a:pPr lvl="1"/>
            <a:r>
              <a:rPr lang="es-ES" sz="1500" dirty="0"/>
              <a:t>2014-2016</a:t>
            </a:r>
          </a:p>
          <a:p>
            <a:pPr lvl="1"/>
            <a:endParaRPr lang="es-ES" sz="1500" dirty="0"/>
          </a:p>
          <a:p>
            <a:endParaRPr lang="es-MX" sz="1500" dirty="0"/>
          </a:p>
        </p:txBody>
      </p:sp>
      <p:sp>
        <p:nvSpPr>
          <p:cNvPr id="9" name="8 Título"/>
          <p:cNvSpPr>
            <a:spLocks noGrp="1"/>
          </p:cNvSpPr>
          <p:nvPr>
            <p:ph type="title"/>
          </p:nvPr>
        </p:nvSpPr>
        <p:spPr>
          <a:xfrm>
            <a:off x="413238" y="0"/>
            <a:ext cx="11438793" cy="1143000"/>
          </a:xfrm>
        </p:spPr>
        <p:txBody>
          <a:bodyPr>
            <a:noAutofit/>
          </a:bodyPr>
          <a:lstStyle/>
          <a:p>
            <a:r>
              <a:rPr lang="es-MX" sz="3500" dirty="0"/>
              <a:t>Eventos de blanqueamiento </a:t>
            </a:r>
            <a:br>
              <a:rPr lang="es-MX" sz="3500" dirty="0"/>
            </a:br>
            <a:r>
              <a:rPr lang="es-MX" sz="3500" dirty="0"/>
              <a:t>+ intensos + frecuentes-</a:t>
            </a:r>
            <a:r>
              <a:rPr lang="es-MX" sz="3500" dirty="0" err="1">
                <a:solidFill>
                  <a:srgbClr val="C00000"/>
                </a:solidFill>
              </a:rPr>
              <a:t>Bleaching</a:t>
            </a:r>
            <a:r>
              <a:rPr lang="es-MX" sz="3500" dirty="0">
                <a:solidFill>
                  <a:srgbClr val="C00000"/>
                </a:solidFill>
              </a:rPr>
              <a:t> </a:t>
            </a:r>
            <a:r>
              <a:rPr lang="es-MX" sz="3500" dirty="0" err="1">
                <a:solidFill>
                  <a:srgbClr val="C00000"/>
                </a:solidFill>
              </a:rPr>
              <a:t>events</a:t>
            </a:r>
            <a:r>
              <a:rPr lang="es-MX" sz="3500" dirty="0">
                <a:solidFill>
                  <a:srgbClr val="C00000"/>
                </a:solidFill>
              </a:rPr>
              <a:t> + intense + </a:t>
            </a:r>
            <a:r>
              <a:rPr lang="es-MX" sz="3500" dirty="0" err="1">
                <a:solidFill>
                  <a:srgbClr val="C00000"/>
                </a:solidFill>
              </a:rPr>
              <a:t>frequent</a:t>
            </a:r>
            <a:endParaRPr lang="es-MX" sz="3500" dirty="0">
              <a:solidFill>
                <a:srgbClr val="C00000"/>
              </a:solidFill>
            </a:endParaRPr>
          </a:p>
        </p:txBody>
      </p:sp>
    </p:spTree>
    <p:extLst>
      <p:ext uri="{BB962C8B-B14F-4D97-AF65-F5344CB8AC3E}">
        <p14:creationId xmlns:p14="http://schemas.microsoft.com/office/powerpoint/2010/main" val="110274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ox(in)">
                                      <p:cBhvr>
                                        <p:cTn id="11" dur="500"/>
                                        <p:tgtEl>
                                          <p:spTgt spid="3">
                                            <p:txEl>
                                              <p:pRg st="1" end="1"/>
                                            </p:txEl>
                                          </p:spTgt>
                                        </p:tgtEl>
                                      </p:cBhvr>
                                    </p:animEffect>
                                  </p:childTnLst>
                                </p:cTn>
                              </p:par>
                            </p:childTnLst>
                          </p:cTn>
                        </p:par>
                        <p:par>
                          <p:cTn id="12" fill="hold">
                            <p:stCondLst>
                              <p:cond delay="1000"/>
                            </p:stCondLst>
                            <p:childTnLst>
                              <p:par>
                                <p:cTn id="13" presetID="4" presetClass="entr" presetSubtype="16"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childTnLst>
                          </p:cTn>
                        </p:par>
                        <p:par>
                          <p:cTn id="16" fill="hold">
                            <p:stCondLst>
                              <p:cond delay="1500"/>
                            </p:stCondLst>
                            <p:childTnLst>
                              <p:par>
                                <p:cTn id="17" presetID="4" presetClass="entr" presetSubtype="16"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ox(in)">
                                      <p:cBhvr>
                                        <p:cTn id="19" dur="500"/>
                                        <p:tgtEl>
                                          <p:spTgt spid="3">
                                            <p:txEl>
                                              <p:pRg st="3" end="3"/>
                                            </p:txEl>
                                          </p:spTgt>
                                        </p:tgtEl>
                                      </p:cBhvr>
                                    </p:animEffect>
                                  </p:childTnLst>
                                </p:cTn>
                              </p:par>
                            </p:childTnLst>
                          </p:cTn>
                        </p:par>
                        <p:par>
                          <p:cTn id="20" fill="hold">
                            <p:stCondLst>
                              <p:cond delay="2000"/>
                            </p:stCondLst>
                            <p:childTnLst>
                              <p:par>
                                <p:cTn id="21" presetID="4" presetClass="entr" presetSubtype="16"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ox(in)">
                                      <p:cBhvr>
                                        <p:cTn id="23" dur="500"/>
                                        <p:tgtEl>
                                          <p:spTgt spid="3">
                                            <p:txEl>
                                              <p:pRg st="4" end="4"/>
                                            </p:txEl>
                                          </p:spTgt>
                                        </p:tgtEl>
                                      </p:cBhvr>
                                    </p:animEffect>
                                  </p:childTnLst>
                                </p:cTn>
                              </p:par>
                            </p:childTnLst>
                          </p:cTn>
                        </p:par>
                        <p:par>
                          <p:cTn id="24" fill="hold">
                            <p:stCondLst>
                              <p:cond delay="2500"/>
                            </p:stCondLst>
                            <p:childTnLst>
                              <p:par>
                                <p:cTn id="25" presetID="4" presetClass="entr" presetSubtype="16"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ox(in)">
                                      <p:cBhvr>
                                        <p:cTn id="27" dur="500"/>
                                        <p:tgtEl>
                                          <p:spTgt spid="3">
                                            <p:txEl>
                                              <p:pRg st="5" end="5"/>
                                            </p:txEl>
                                          </p:spTgt>
                                        </p:tgtEl>
                                      </p:cBhvr>
                                    </p:animEffect>
                                  </p:childTnLst>
                                </p:cTn>
                              </p:par>
                            </p:childTnLst>
                          </p:cTn>
                        </p:par>
                        <p:par>
                          <p:cTn id="28" fill="hold">
                            <p:stCondLst>
                              <p:cond delay="3000"/>
                            </p:stCondLst>
                            <p:childTnLst>
                              <p:par>
                                <p:cTn id="29" presetID="4" presetClass="entr" presetSubtype="16"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ox(in)">
                                      <p:cBhvr>
                                        <p:cTn id="31" dur="500"/>
                                        <p:tgtEl>
                                          <p:spTgt spid="3">
                                            <p:txEl>
                                              <p:pRg st="6" end="6"/>
                                            </p:txEl>
                                          </p:spTgt>
                                        </p:tgtEl>
                                      </p:cBhvr>
                                    </p:animEffect>
                                  </p:childTnLst>
                                </p:cTn>
                              </p:par>
                            </p:childTnLst>
                          </p:cTn>
                        </p:par>
                        <p:par>
                          <p:cTn id="32" fill="hold">
                            <p:stCondLst>
                              <p:cond delay="3500"/>
                            </p:stCondLst>
                            <p:childTnLst>
                              <p:par>
                                <p:cTn id="33" presetID="4" presetClass="entr" presetSubtype="16"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ox(in)">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60485" y="0"/>
            <a:ext cx="9806485" cy="1143000"/>
          </a:xfrm>
        </p:spPr>
        <p:txBody>
          <a:bodyPr>
            <a:normAutofit fontScale="90000"/>
          </a:bodyPr>
          <a:lstStyle/>
          <a:p>
            <a:r>
              <a:rPr lang="es-MX" dirty="0"/>
              <a:t>Enfermedades: + severas-</a:t>
            </a:r>
            <a:r>
              <a:rPr lang="es-MX" dirty="0" err="1">
                <a:solidFill>
                  <a:srgbClr val="C00000"/>
                </a:solidFill>
              </a:rPr>
              <a:t>Diseases</a:t>
            </a:r>
            <a:r>
              <a:rPr lang="es-MX" dirty="0">
                <a:solidFill>
                  <a:srgbClr val="C00000"/>
                </a:solidFill>
              </a:rPr>
              <a:t>: + severe</a:t>
            </a:r>
          </a:p>
        </p:txBody>
      </p:sp>
      <p:pic>
        <p:nvPicPr>
          <p:cNvPr id="4" name="Picture 2" descr="C:\Users\almar\Desktop\Enfermedades coralescarib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66901" y="908720"/>
            <a:ext cx="7458198" cy="4103604"/>
          </a:xfrm>
          <a:prstGeom prst="rect">
            <a:avLst/>
          </a:prstGeom>
          <a:noFill/>
          <a:ln w="9525">
            <a:noFill/>
            <a:miter lim="800000"/>
            <a:headEnd/>
            <a:tailEnd/>
          </a:ln>
        </p:spPr>
      </p:pic>
      <p:pic>
        <p:nvPicPr>
          <p:cNvPr id="5" name="Picture 2" descr="https://aristeguinoticias.com/wp-content/uploads/2019/03/coral-blanco-2803-600x27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2532" y="4805982"/>
            <a:ext cx="4493468" cy="2052018"/>
          </a:xfrm>
          <a:prstGeom prst="rect">
            <a:avLst/>
          </a:prstGeom>
          <a:ln>
            <a:noFill/>
          </a:ln>
          <a:effectLst>
            <a:softEdge rad="112500"/>
          </a:effectLst>
        </p:spPr>
      </p:pic>
      <p:pic>
        <p:nvPicPr>
          <p:cNvPr id="6" name="Picture 4" descr="Resultado de imagen para enfermedad corales carib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38702" y="4727868"/>
            <a:ext cx="3383353" cy="2130132"/>
          </a:xfrm>
          <a:prstGeom prst="rect">
            <a:avLst/>
          </a:prstGeom>
          <a:ln>
            <a:noFill/>
          </a:ln>
          <a:effectLst>
            <a:softEdge rad="112500"/>
          </a:effectLst>
        </p:spPr>
      </p:pic>
    </p:spTree>
    <p:extLst>
      <p:ext uri="{BB962C8B-B14F-4D97-AF65-F5344CB8AC3E}">
        <p14:creationId xmlns:p14="http://schemas.microsoft.com/office/powerpoint/2010/main" val="10987290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4" name="Picture 8" descr="La imagen puede contener: planta y exterio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3512" y="1"/>
            <a:ext cx="8748464" cy="6876257"/>
          </a:xfrm>
          <a:prstGeom prst="rect">
            <a:avLst/>
          </a:prstGeom>
          <a:noFill/>
        </p:spPr>
      </p:pic>
    </p:spTree>
    <p:extLst>
      <p:ext uri="{BB962C8B-B14F-4D97-AF65-F5344CB8AC3E}">
        <p14:creationId xmlns:p14="http://schemas.microsoft.com/office/powerpoint/2010/main" val="1060365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55187" y="3127142"/>
            <a:ext cx="7083152" cy="3718655"/>
          </a:xfrm>
          <a:prstGeom prst="rect">
            <a:avLst/>
          </a:prstGeom>
          <a:ln>
            <a:noFill/>
          </a:ln>
          <a:effectLst>
            <a:softEdge rad="112500"/>
          </a:effectLst>
        </p:spPr>
      </p:pic>
      <p:pic>
        <p:nvPicPr>
          <p:cNvPr id="7" name="Imagen 6"/>
          <p:cNvPicPr>
            <a:picLocks noChangeAspect="1"/>
          </p:cNvPicPr>
          <p:nvPr/>
        </p:nvPicPr>
        <p:blipFill>
          <a:blip r:embed="rId3"/>
          <a:stretch>
            <a:fillRect/>
          </a:stretch>
        </p:blipFill>
        <p:spPr>
          <a:xfrm>
            <a:off x="1594339" y="0"/>
            <a:ext cx="3890952" cy="3284984"/>
          </a:xfrm>
          <a:prstGeom prst="rect">
            <a:avLst/>
          </a:prstGeom>
          <a:ln>
            <a:noFill/>
          </a:ln>
          <a:effectLst>
            <a:softEdge rad="112500"/>
          </a:effectLst>
        </p:spPr>
      </p:pic>
      <p:sp>
        <p:nvSpPr>
          <p:cNvPr id="8" name="8 Título"/>
          <p:cNvSpPr>
            <a:spLocks noGrp="1"/>
          </p:cNvSpPr>
          <p:nvPr>
            <p:ph type="title"/>
          </p:nvPr>
        </p:nvSpPr>
        <p:spPr>
          <a:xfrm>
            <a:off x="5629208" y="620687"/>
            <a:ext cx="6381084" cy="1867535"/>
          </a:xfrm>
        </p:spPr>
        <p:txBody>
          <a:bodyPr>
            <a:noAutofit/>
          </a:bodyPr>
          <a:lstStyle/>
          <a:p>
            <a:r>
              <a:rPr lang="es-MX" sz="3500" dirty="0"/>
              <a:t>Huracanes y tormentas</a:t>
            </a:r>
            <a:br>
              <a:rPr lang="es-MX" sz="3500" dirty="0"/>
            </a:br>
            <a:r>
              <a:rPr lang="es-MX" sz="3500" dirty="0"/>
              <a:t>+ intensos + frecuentes</a:t>
            </a:r>
            <a:br>
              <a:rPr lang="es-MX" sz="3500" dirty="0"/>
            </a:br>
            <a:r>
              <a:rPr lang="es-MX" sz="3500" dirty="0"/>
              <a:t>y todos juntos!!-</a:t>
            </a:r>
            <a:r>
              <a:rPr lang="en-US" sz="3500" dirty="0">
                <a:solidFill>
                  <a:srgbClr val="C00000"/>
                </a:solidFill>
              </a:rPr>
              <a:t>Hurricanes and storms + intense + frequent and all together!!</a:t>
            </a:r>
            <a:endParaRPr lang="es-MX" sz="3500" dirty="0">
              <a:solidFill>
                <a:srgbClr val="C00000"/>
              </a:solidFill>
            </a:endParaRPr>
          </a:p>
        </p:txBody>
      </p:sp>
    </p:spTree>
    <p:extLst>
      <p:ext uri="{BB962C8B-B14F-4D97-AF65-F5344CB8AC3E}">
        <p14:creationId xmlns:p14="http://schemas.microsoft.com/office/powerpoint/2010/main" val="187677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Nuestro reto…</a:t>
            </a:r>
            <a:r>
              <a:rPr lang="es-MX" dirty="0" err="1">
                <a:solidFill>
                  <a:srgbClr val="C00000"/>
                </a:solidFill>
              </a:rPr>
              <a:t>Our</a:t>
            </a:r>
            <a:r>
              <a:rPr lang="es-MX" dirty="0">
                <a:solidFill>
                  <a:srgbClr val="C00000"/>
                </a:solidFill>
              </a:rPr>
              <a:t> </a:t>
            </a:r>
            <a:r>
              <a:rPr lang="es-MX" dirty="0" err="1">
                <a:solidFill>
                  <a:srgbClr val="C00000"/>
                </a:solidFill>
              </a:rPr>
              <a:t>challenge</a:t>
            </a:r>
            <a:r>
              <a:rPr lang="es-MX" dirty="0">
                <a:solidFill>
                  <a:srgbClr val="C00000"/>
                </a:solidFill>
              </a:rPr>
              <a:t>…</a:t>
            </a:r>
          </a:p>
        </p:txBody>
      </p:sp>
      <p:sp>
        <p:nvSpPr>
          <p:cNvPr id="3" name="Marcador de contenido 2"/>
          <p:cNvSpPr>
            <a:spLocks noGrp="1"/>
          </p:cNvSpPr>
          <p:nvPr>
            <p:ph idx="1"/>
          </p:nvPr>
        </p:nvSpPr>
        <p:spPr/>
        <p:txBody>
          <a:bodyPr/>
          <a:lstStyle/>
          <a:p>
            <a:r>
              <a:rPr lang="es-MX" dirty="0"/>
              <a:t>Implementar programas de restauración que lleven a una </a:t>
            </a:r>
            <a:r>
              <a:rPr lang="es-MX" b="1" dirty="0">
                <a:solidFill>
                  <a:srgbClr val="00B050"/>
                </a:solidFill>
              </a:rPr>
              <a:t>rehabilitación </a:t>
            </a:r>
            <a:r>
              <a:rPr lang="es-MX" dirty="0"/>
              <a:t>del sistema.</a:t>
            </a:r>
          </a:p>
          <a:p>
            <a:pPr lvl="1"/>
            <a:r>
              <a:rPr lang="es-MX" dirty="0"/>
              <a:t>Compromiso técnico a largo plazo para monitorear y evaluar.</a:t>
            </a:r>
          </a:p>
          <a:p>
            <a:pPr lvl="1"/>
            <a:r>
              <a:rPr lang="es-MX" dirty="0"/>
              <a:t>Capacidad de “adaptabilidad” ante los escenarios dinámicos.</a:t>
            </a:r>
          </a:p>
          <a:p>
            <a:pPr lvl="1"/>
            <a:r>
              <a:rPr lang="es-MX" dirty="0"/>
              <a:t>Compromiso social para involucrar a la sociedad (local y global).</a:t>
            </a:r>
          </a:p>
          <a:p>
            <a:r>
              <a:rPr lang="en-US" dirty="0">
                <a:solidFill>
                  <a:srgbClr val="C00000"/>
                </a:solidFill>
              </a:rPr>
              <a:t>Implement restoration programs that lead to a system </a:t>
            </a:r>
            <a:r>
              <a:rPr lang="en-US" dirty="0">
                <a:solidFill>
                  <a:schemeClr val="accent6">
                    <a:lumMod val="75000"/>
                  </a:schemeClr>
                </a:solidFill>
              </a:rPr>
              <a:t>rehabilitation</a:t>
            </a:r>
            <a:r>
              <a:rPr lang="en-US" dirty="0">
                <a:solidFill>
                  <a:srgbClr val="C00000"/>
                </a:solidFill>
              </a:rPr>
              <a:t>.</a:t>
            </a:r>
          </a:p>
          <a:p>
            <a:pPr lvl="1"/>
            <a:r>
              <a:rPr lang="en-US" dirty="0">
                <a:solidFill>
                  <a:srgbClr val="C00000"/>
                </a:solidFill>
              </a:rPr>
              <a:t>Long-term technical commitment to monitor and evaluate.</a:t>
            </a:r>
          </a:p>
          <a:p>
            <a:pPr lvl="1"/>
            <a:r>
              <a:rPr lang="en-US" dirty="0">
                <a:solidFill>
                  <a:srgbClr val="C00000"/>
                </a:solidFill>
              </a:rPr>
              <a:t>Ability to "adapt" to dynamic scenarios.</a:t>
            </a:r>
          </a:p>
          <a:p>
            <a:pPr lvl="1"/>
            <a:r>
              <a:rPr lang="en-US" dirty="0">
                <a:solidFill>
                  <a:srgbClr val="C00000"/>
                </a:solidFill>
              </a:rPr>
              <a:t>Social commitment to involve society (local and global).</a:t>
            </a:r>
            <a:endParaRPr lang="es-MX" dirty="0">
              <a:solidFill>
                <a:srgbClr val="C00000"/>
              </a:solidFill>
            </a:endParaRPr>
          </a:p>
        </p:txBody>
      </p:sp>
    </p:spTree>
    <p:extLst>
      <p:ext uri="{BB962C8B-B14F-4D97-AF65-F5344CB8AC3E}">
        <p14:creationId xmlns:p14="http://schemas.microsoft.com/office/powerpoint/2010/main" val="14497754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a:t>Antes de comenzar cualquier proyecto, se debe de identificar: </a:t>
            </a:r>
            <a:r>
              <a:rPr lang="en-US" dirty="0">
                <a:solidFill>
                  <a:srgbClr val="C00000"/>
                </a:solidFill>
              </a:rPr>
              <a:t>Before starting any project, you must identify:</a:t>
            </a:r>
            <a:endParaRPr lang="es-MX" dirty="0">
              <a:solidFill>
                <a:srgbClr val="C00000"/>
              </a:solidFill>
            </a:endParaRPr>
          </a:p>
        </p:txBody>
      </p:sp>
      <p:sp>
        <p:nvSpPr>
          <p:cNvPr id="3" name="Marcador de contenido 2"/>
          <p:cNvSpPr>
            <a:spLocks noGrp="1"/>
          </p:cNvSpPr>
          <p:nvPr>
            <p:ph idx="1"/>
          </p:nvPr>
        </p:nvSpPr>
        <p:spPr>
          <a:xfrm>
            <a:off x="3071664" y="2492897"/>
            <a:ext cx="8229600" cy="4525963"/>
          </a:xfrm>
        </p:spPr>
        <p:txBody>
          <a:bodyPr/>
          <a:lstStyle/>
          <a:p>
            <a:r>
              <a:rPr lang="es-MX" dirty="0"/>
              <a:t>Necesidades.</a:t>
            </a:r>
          </a:p>
          <a:p>
            <a:r>
              <a:rPr lang="es-MX" dirty="0"/>
              <a:t>Oportunidades.</a:t>
            </a:r>
          </a:p>
          <a:p>
            <a:r>
              <a:rPr lang="es-MX" dirty="0"/>
              <a:t>Retos.</a:t>
            </a:r>
          </a:p>
          <a:p>
            <a:r>
              <a:rPr lang="es-MX" dirty="0"/>
              <a:t>Alcances (reales).</a:t>
            </a:r>
          </a:p>
          <a:p>
            <a:r>
              <a:rPr lang="en-US" dirty="0">
                <a:solidFill>
                  <a:srgbClr val="C00000"/>
                </a:solidFill>
              </a:rPr>
              <a:t>Needs.</a:t>
            </a:r>
          </a:p>
          <a:p>
            <a:r>
              <a:rPr lang="en-US" dirty="0">
                <a:solidFill>
                  <a:srgbClr val="C00000"/>
                </a:solidFill>
              </a:rPr>
              <a:t>Opportunities.</a:t>
            </a:r>
          </a:p>
          <a:p>
            <a:r>
              <a:rPr lang="en-US" dirty="0">
                <a:solidFill>
                  <a:srgbClr val="C00000"/>
                </a:solidFill>
              </a:rPr>
              <a:t>Challenges.</a:t>
            </a:r>
          </a:p>
          <a:p>
            <a:r>
              <a:rPr lang="en-US" dirty="0">
                <a:solidFill>
                  <a:srgbClr val="C00000"/>
                </a:solidFill>
              </a:rPr>
              <a:t>Scopes (real).</a:t>
            </a:r>
            <a:endParaRPr lang="es-MX" dirty="0">
              <a:solidFill>
                <a:srgbClr val="C00000"/>
              </a:solidFill>
            </a:endParaRPr>
          </a:p>
          <a:p>
            <a:pPr marL="457200" lvl="1" indent="0">
              <a:buNone/>
            </a:pPr>
            <a:endParaRPr lang="es-MX" dirty="0"/>
          </a:p>
        </p:txBody>
      </p:sp>
      <p:pic>
        <p:nvPicPr>
          <p:cNvPr id="5" name="Imagen 4"/>
          <p:cNvPicPr>
            <a:picLocks noChangeAspect="1"/>
          </p:cNvPicPr>
          <p:nvPr/>
        </p:nvPicPr>
        <p:blipFill>
          <a:blip r:embed="rId2"/>
          <a:stretch>
            <a:fillRect/>
          </a:stretch>
        </p:blipFill>
        <p:spPr>
          <a:xfrm>
            <a:off x="6870232" y="2348880"/>
            <a:ext cx="3797769" cy="2808312"/>
          </a:xfrm>
          <a:prstGeom prst="rect">
            <a:avLst/>
          </a:prstGeom>
        </p:spPr>
      </p:pic>
    </p:spTree>
    <p:extLst>
      <p:ext uri="{BB962C8B-B14F-4D97-AF65-F5344CB8AC3E}">
        <p14:creationId xmlns:p14="http://schemas.microsoft.com/office/powerpoint/2010/main" val="19998952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Principios para un programa de restauración coralina </a:t>
            </a:r>
            <a:r>
              <a:rPr lang="es-MX" sz="2800" dirty="0"/>
              <a:t>(ver </a:t>
            </a:r>
            <a:r>
              <a:rPr lang="es-MX" sz="2800" dirty="0" err="1"/>
              <a:t>Sunding</a:t>
            </a:r>
            <a:r>
              <a:rPr lang="es-MX" sz="2800" dirty="0"/>
              <a:t> et al. 2018)-</a:t>
            </a:r>
            <a:r>
              <a:rPr lang="en-US" sz="2800" dirty="0">
                <a:solidFill>
                  <a:srgbClr val="C00000"/>
                </a:solidFill>
              </a:rPr>
              <a:t>Principles for a coral restoration program </a:t>
            </a:r>
            <a:endParaRPr lang="es-MX" sz="2800" dirty="0">
              <a:solidFill>
                <a:srgbClr val="C00000"/>
              </a:solidFill>
            </a:endParaRPr>
          </a:p>
        </p:txBody>
      </p:sp>
      <p:sp>
        <p:nvSpPr>
          <p:cNvPr id="3" name="2 Marcador de contenido"/>
          <p:cNvSpPr>
            <a:spLocks noGrp="1"/>
          </p:cNvSpPr>
          <p:nvPr>
            <p:ph idx="1"/>
          </p:nvPr>
        </p:nvSpPr>
        <p:spPr>
          <a:xfrm>
            <a:off x="1847528" y="1772817"/>
            <a:ext cx="8229600" cy="4525963"/>
          </a:xfrm>
        </p:spPr>
        <p:txBody>
          <a:bodyPr>
            <a:normAutofit fontScale="92500" lnSpcReduction="10000"/>
          </a:bodyPr>
          <a:lstStyle/>
          <a:p>
            <a:pPr>
              <a:buNone/>
            </a:pPr>
            <a:r>
              <a:rPr lang="es-MX" dirty="0"/>
              <a:t>El programa de restauración:</a:t>
            </a:r>
          </a:p>
          <a:p>
            <a:pPr marL="514350" indent="-514350">
              <a:buAutoNum type="arabicPeriod"/>
            </a:pPr>
            <a:r>
              <a:rPr lang="es-MX" dirty="0"/>
              <a:t>Incrementará la integridad ecológica.</a:t>
            </a:r>
          </a:p>
          <a:p>
            <a:pPr marL="914400" lvl="1" indent="-514350">
              <a:buFont typeface="Wingdings" panose="05000000000000000000" pitchFamily="2" charset="2"/>
              <a:buChar char="§"/>
            </a:pPr>
            <a:r>
              <a:rPr lang="es-MX" dirty="0"/>
              <a:t>Considerará la información del pasado y del futuro.</a:t>
            </a:r>
          </a:p>
          <a:p>
            <a:pPr marL="514350" indent="-514350">
              <a:buAutoNum type="arabicPeriod"/>
            </a:pPr>
            <a:r>
              <a:rPr lang="es-MX" dirty="0"/>
              <a:t>Será sostenible a largo plazo.</a:t>
            </a:r>
          </a:p>
          <a:p>
            <a:pPr marL="514350" indent="-514350">
              <a:buAutoNum type="arabicPeriod"/>
            </a:pPr>
            <a:r>
              <a:rPr lang="es-MX" dirty="0"/>
              <a:t>Promoverá el involucramiento y participación social.</a:t>
            </a:r>
          </a:p>
          <a:p>
            <a:pPr marL="0" indent="0">
              <a:buNone/>
            </a:pPr>
            <a:r>
              <a:rPr lang="en-US" dirty="0">
                <a:solidFill>
                  <a:srgbClr val="C00000"/>
                </a:solidFill>
              </a:rPr>
              <a:t>The restoration program:</a:t>
            </a:r>
          </a:p>
          <a:p>
            <a:pPr marL="514350" indent="-514350">
              <a:buAutoNum type="arabicPeriod"/>
            </a:pPr>
            <a:r>
              <a:rPr lang="en-US" dirty="0">
                <a:solidFill>
                  <a:srgbClr val="C00000"/>
                </a:solidFill>
              </a:rPr>
              <a:t>It will increase ecological integrity.</a:t>
            </a:r>
          </a:p>
          <a:p>
            <a:pPr marL="0" indent="0">
              <a:buNone/>
            </a:pPr>
            <a:r>
              <a:rPr lang="en-US" sz="2600" dirty="0">
                <a:solidFill>
                  <a:srgbClr val="C00000"/>
                </a:solidFill>
              </a:rPr>
              <a:t>	It will consider information from the past and the future</a:t>
            </a:r>
            <a:r>
              <a:rPr lang="en-US" dirty="0">
                <a:solidFill>
                  <a:srgbClr val="C00000"/>
                </a:solidFill>
              </a:rPr>
              <a:t>.</a:t>
            </a:r>
          </a:p>
          <a:p>
            <a:pPr marL="0" indent="0">
              <a:buNone/>
            </a:pPr>
            <a:r>
              <a:rPr lang="en-US" dirty="0">
                <a:solidFill>
                  <a:srgbClr val="C00000"/>
                </a:solidFill>
              </a:rPr>
              <a:t>2.   It will be sustainable in the long term.</a:t>
            </a:r>
          </a:p>
          <a:p>
            <a:pPr marL="0" indent="0">
              <a:buNone/>
            </a:pPr>
            <a:r>
              <a:rPr lang="en-US" dirty="0">
                <a:solidFill>
                  <a:srgbClr val="C00000"/>
                </a:solidFill>
              </a:rPr>
              <a:t>3.   It will promote social involvement and participation.</a:t>
            </a:r>
            <a:endParaRPr lang="es-MX"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par>
                          <p:cTn id="13" fill="hold">
                            <p:stCondLst>
                              <p:cond delay="500"/>
                            </p:stCondLst>
                            <p:childTnLst>
                              <p:par>
                                <p:cTn id="14" presetID="4" presetClass="entr" presetSubtype="16"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500"/>
                                        <p:tgtEl>
                                          <p:spTgt spid="3">
                                            <p:txEl>
                                              <p:pRg st="3" end="3"/>
                                            </p:txEl>
                                          </p:spTgt>
                                        </p:tgtEl>
                                      </p:cBhvr>
                                    </p:animEffect>
                                  </p:childTnLst>
                                </p:cTn>
                              </p:par>
                            </p:childTnLst>
                          </p:cTn>
                        </p:par>
                        <p:par>
                          <p:cTn id="17" fill="hold">
                            <p:stCondLst>
                              <p:cond delay="1000"/>
                            </p:stCondLst>
                            <p:childTnLst>
                              <p:par>
                                <p:cTn id="18" presetID="4" presetClass="entr" presetSubtype="16" fill="hold"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ox(in)">
                                      <p:cBhvr>
                                        <p:cTn id="20" dur="500"/>
                                        <p:tgtEl>
                                          <p:spTgt spid="3">
                                            <p:txEl>
                                              <p:pRg st="4" end="4"/>
                                            </p:txEl>
                                          </p:spTgt>
                                        </p:tgtEl>
                                      </p:cBhvr>
                                    </p:animEffect>
                                  </p:childTnLst>
                                </p:cTn>
                              </p:par>
                            </p:childTnLst>
                          </p:cTn>
                        </p:par>
                        <p:par>
                          <p:cTn id="21" fill="hold">
                            <p:stCondLst>
                              <p:cond delay="1500"/>
                            </p:stCondLst>
                            <p:childTnLst>
                              <p:par>
                                <p:cTn id="22" presetID="4" presetClass="entr" presetSubtype="16" fill="hold" nodeType="after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box(in)">
                                      <p:cBhvr>
                                        <p:cTn id="24" dur="500"/>
                                        <p:tgtEl>
                                          <p:spTgt spid="3">
                                            <p:txEl>
                                              <p:pRg st="9" end="9"/>
                                            </p:txEl>
                                          </p:spTgt>
                                        </p:tgtEl>
                                      </p:cBhvr>
                                    </p:animEffect>
                                  </p:childTnLst>
                                </p:cTn>
                              </p:par>
                            </p:childTnLst>
                          </p:cTn>
                        </p:par>
                        <p:par>
                          <p:cTn id="25" fill="hold">
                            <p:stCondLst>
                              <p:cond delay="2000"/>
                            </p:stCondLst>
                            <p:childTnLst>
                              <p:par>
                                <p:cTn id="26" presetID="4" presetClass="entr" presetSubtype="16"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ox(in)">
                                      <p:cBhvr>
                                        <p:cTn id="28" dur="500"/>
                                        <p:tgtEl>
                                          <p:spTgt spid="3">
                                            <p:txEl>
                                              <p:pRg st="5" end="5"/>
                                            </p:txEl>
                                          </p:spTgt>
                                        </p:tgtEl>
                                      </p:cBhvr>
                                    </p:animEffect>
                                  </p:childTnLst>
                                </p:cTn>
                              </p:par>
                            </p:childTnLst>
                          </p:cTn>
                        </p:par>
                        <p:par>
                          <p:cTn id="29" fill="hold">
                            <p:stCondLst>
                              <p:cond delay="2500"/>
                            </p:stCondLst>
                            <p:childTnLst>
                              <p:par>
                                <p:cTn id="30" presetID="4" presetClass="entr" presetSubtype="16" fill="hold"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ox(in)">
                                      <p:cBhvr>
                                        <p:cTn id="32" dur="500"/>
                                        <p:tgtEl>
                                          <p:spTgt spid="3">
                                            <p:txEl>
                                              <p:pRg st="6" end="6"/>
                                            </p:txEl>
                                          </p:spTgt>
                                        </p:tgtEl>
                                      </p:cBhvr>
                                    </p:animEffect>
                                  </p:childTnLst>
                                </p:cTn>
                              </p:par>
                            </p:childTnLst>
                          </p:cTn>
                        </p:par>
                        <p:par>
                          <p:cTn id="33" fill="hold">
                            <p:stCondLst>
                              <p:cond delay="3000"/>
                            </p:stCondLst>
                            <p:childTnLst>
                              <p:par>
                                <p:cTn id="34" presetID="4" presetClass="entr" presetSubtype="16" fill="hold"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ox(in)">
                                      <p:cBhvr>
                                        <p:cTn id="36" dur="500"/>
                                        <p:tgtEl>
                                          <p:spTgt spid="3">
                                            <p:txEl>
                                              <p:pRg st="7" end="7"/>
                                            </p:txEl>
                                          </p:spTgt>
                                        </p:tgtEl>
                                      </p:cBhvr>
                                    </p:animEffect>
                                  </p:childTnLst>
                                </p:cTn>
                              </p:par>
                            </p:childTnLst>
                          </p:cTn>
                        </p:par>
                        <p:par>
                          <p:cTn id="37" fill="hold">
                            <p:stCondLst>
                              <p:cond delay="3500"/>
                            </p:stCondLst>
                            <p:childTnLst>
                              <p:par>
                                <p:cTn id="38" presetID="4" presetClass="entr" presetSubtype="16" fill="hold"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box(in)">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5315" y="332656"/>
            <a:ext cx="9566031" cy="1143000"/>
          </a:xfrm>
        </p:spPr>
        <p:txBody>
          <a:bodyPr>
            <a:normAutofit fontScale="90000"/>
          </a:bodyPr>
          <a:lstStyle/>
          <a:p>
            <a:r>
              <a:rPr lang="es-MX" dirty="0"/>
              <a:t>Integridad ecológica -</a:t>
            </a:r>
            <a:r>
              <a:rPr lang="es-MX" dirty="0" err="1">
                <a:solidFill>
                  <a:srgbClr val="C00000"/>
                </a:solidFill>
              </a:rPr>
              <a:t>Ecological</a:t>
            </a:r>
            <a:r>
              <a:rPr lang="es-MX" dirty="0">
                <a:solidFill>
                  <a:srgbClr val="C00000"/>
                </a:solidFill>
              </a:rPr>
              <a:t> </a:t>
            </a:r>
            <a:r>
              <a:rPr lang="es-MX" dirty="0" err="1">
                <a:solidFill>
                  <a:srgbClr val="C00000"/>
                </a:solidFill>
              </a:rPr>
              <a:t>integrity</a:t>
            </a:r>
            <a:r>
              <a:rPr lang="es-MX" dirty="0">
                <a:solidFill>
                  <a:srgbClr val="C00000"/>
                </a:solidFill>
              </a:rPr>
              <a:t>???</a:t>
            </a:r>
          </a:p>
        </p:txBody>
      </p:sp>
      <p:sp>
        <p:nvSpPr>
          <p:cNvPr id="3" name="2 Marcador de contenido"/>
          <p:cNvSpPr>
            <a:spLocks noGrp="1"/>
          </p:cNvSpPr>
          <p:nvPr>
            <p:ph idx="1"/>
          </p:nvPr>
        </p:nvSpPr>
        <p:spPr>
          <a:xfrm>
            <a:off x="2063552" y="2060849"/>
            <a:ext cx="8229600" cy="4525963"/>
          </a:xfrm>
        </p:spPr>
        <p:txBody>
          <a:bodyPr>
            <a:normAutofit fontScale="92500" lnSpcReduction="10000"/>
          </a:bodyPr>
          <a:lstStyle/>
          <a:p>
            <a:r>
              <a:rPr lang="es-MX" dirty="0"/>
              <a:t>Datos ecológicos del sistema que estamos trabajando.</a:t>
            </a:r>
          </a:p>
          <a:p>
            <a:pPr lvl="1"/>
            <a:r>
              <a:rPr lang="es-MX" dirty="0"/>
              <a:t>Definición de nuestro sistema (ej.  comunidad coralina o arrecife coralino).</a:t>
            </a:r>
          </a:p>
          <a:p>
            <a:pPr lvl="1"/>
            <a:r>
              <a:rPr lang="es-MX" dirty="0"/>
              <a:t>Qué organismos/ condiciones bióticas y abióticas lo componen? – Caracterización o línea base.</a:t>
            </a:r>
          </a:p>
          <a:p>
            <a:pPr lvl="1"/>
            <a:r>
              <a:rPr lang="es-MX" dirty="0"/>
              <a:t>Qué sabemos históricamente del lugar?</a:t>
            </a:r>
          </a:p>
          <a:p>
            <a:pPr lvl="1"/>
            <a:r>
              <a:rPr lang="es-MX" dirty="0"/>
              <a:t>Qué datos específicos de la </a:t>
            </a:r>
            <a:r>
              <a:rPr lang="es-MX" b="1" dirty="0">
                <a:solidFill>
                  <a:srgbClr val="002060"/>
                </a:solidFill>
              </a:rPr>
              <a:t>salud y fisiología tenemos?</a:t>
            </a:r>
          </a:p>
          <a:p>
            <a:r>
              <a:rPr lang="en-US" dirty="0">
                <a:solidFill>
                  <a:srgbClr val="C00000"/>
                </a:solidFill>
              </a:rPr>
              <a:t>Ecological data of the system we are working on.</a:t>
            </a:r>
          </a:p>
          <a:p>
            <a:pPr lvl="1"/>
            <a:r>
              <a:rPr lang="en-US" sz="2000" dirty="0">
                <a:solidFill>
                  <a:srgbClr val="C00000"/>
                </a:solidFill>
              </a:rPr>
              <a:t>Definition of our system (</a:t>
            </a:r>
            <a:r>
              <a:rPr lang="en-US" sz="2000" dirty="0" err="1">
                <a:solidFill>
                  <a:srgbClr val="C00000"/>
                </a:solidFill>
              </a:rPr>
              <a:t>eg</a:t>
            </a:r>
            <a:r>
              <a:rPr lang="en-US" sz="2000" dirty="0">
                <a:solidFill>
                  <a:srgbClr val="C00000"/>
                </a:solidFill>
              </a:rPr>
              <a:t> coral community or coral reef).</a:t>
            </a:r>
          </a:p>
          <a:p>
            <a:pPr lvl="1"/>
            <a:r>
              <a:rPr lang="en-US" sz="2000" dirty="0">
                <a:solidFill>
                  <a:srgbClr val="C00000"/>
                </a:solidFill>
              </a:rPr>
              <a:t>What organisms/biotic and abiotic conditions make it up? – Characterization or baseline.</a:t>
            </a:r>
          </a:p>
          <a:p>
            <a:pPr lvl="1"/>
            <a:r>
              <a:rPr lang="en-US" sz="2000" dirty="0">
                <a:solidFill>
                  <a:srgbClr val="C00000"/>
                </a:solidFill>
              </a:rPr>
              <a:t>What do we know historically about the place?</a:t>
            </a:r>
          </a:p>
          <a:p>
            <a:pPr lvl="1"/>
            <a:r>
              <a:rPr lang="en-US" sz="2000" dirty="0">
                <a:solidFill>
                  <a:srgbClr val="C00000"/>
                </a:solidFill>
              </a:rPr>
              <a:t>What specific </a:t>
            </a:r>
            <a:r>
              <a:rPr lang="en-US" sz="2000" u="sng" dirty="0">
                <a:solidFill>
                  <a:srgbClr val="C00000"/>
                </a:solidFill>
              </a:rPr>
              <a:t>health and physiology data do we have?</a:t>
            </a:r>
            <a:endParaRPr lang="es-MX" sz="2000" u="sng" dirty="0">
              <a:solidFill>
                <a:srgbClr val="C00000"/>
              </a:solidFill>
            </a:endParaRPr>
          </a:p>
        </p:txBody>
      </p:sp>
      <p:pic>
        <p:nvPicPr>
          <p:cNvPr id="7170" name="Picture 2" descr="Resultado de imagen para what face emoji"/>
          <p:cNvPicPr>
            <a:picLocks noChangeAspect="1" noChangeArrowheads="1"/>
          </p:cNvPicPr>
          <p:nvPr/>
        </p:nvPicPr>
        <p:blipFill>
          <a:blip r:embed="rId2" cstate="print"/>
          <a:srcRect/>
          <a:stretch>
            <a:fillRect/>
          </a:stretch>
        </p:blipFill>
        <p:spPr bwMode="auto">
          <a:xfrm>
            <a:off x="9372600" y="1"/>
            <a:ext cx="3217984" cy="203988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ox(i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ox(i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box(in)">
                                      <p:cBhvr>
                                        <p:cTn id="30" dur="500"/>
                                        <p:tgtEl>
                                          <p:spTgt spid="3">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box(in)">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box(in)">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box(in)">
                                      <p:cBhvr>
                                        <p:cTn id="45" dur="500"/>
                                        <p:tgtEl>
                                          <p:spTgt spid="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box(in)">
                                      <p:cBhvr>
                                        <p:cTn id="5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9763" y="72009"/>
            <a:ext cx="10624038" cy="1396306"/>
          </a:xfrm>
        </p:spPr>
        <p:txBody>
          <a:bodyPr/>
          <a:lstStyle/>
          <a:p>
            <a:r>
              <a:rPr lang="es-MX" dirty="0"/>
              <a:t>Nuestra </a:t>
            </a:r>
            <a:r>
              <a:rPr lang="es-MX" dirty="0" err="1"/>
              <a:t>experiencia:</a:t>
            </a:r>
            <a:r>
              <a:rPr lang="es-MX" dirty="0" err="1">
                <a:solidFill>
                  <a:srgbClr val="C00000"/>
                </a:solidFill>
              </a:rPr>
              <a:t>Our</a:t>
            </a:r>
            <a:r>
              <a:rPr lang="es-MX" dirty="0">
                <a:solidFill>
                  <a:srgbClr val="C00000"/>
                </a:solidFill>
              </a:rPr>
              <a:t> </a:t>
            </a:r>
            <a:r>
              <a:rPr lang="es-MX" dirty="0" err="1">
                <a:solidFill>
                  <a:srgbClr val="C00000"/>
                </a:solidFill>
              </a:rPr>
              <a:t>experience</a:t>
            </a:r>
            <a:r>
              <a:rPr lang="es-MX" dirty="0">
                <a:solidFill>
                  <a:srgbClr val="C00000"/>
                </a:solidFill>
              </a:rPr>
              <a:t>:</a:t>
            </a:r>
          </a:p>
        </p:txBody>
      </p:sp>
      <p:sp>
        <p:nvSpPr>
          <p:cNvPr id="3" name="Marcador de contenido 2"/>
          <p:cNvSpPr>
            <a:spLocks noGrp="1"/>
          </p:cNvSpPr>
          <p:nvPr>
            <p:ph idx="1"/>
          </p:nvPr>
        </p:nvSpPr>
        <p:spPr>
          <a:xfrm>
            <a:off x="729763" y="1268760"/>
            <a:ext cx="5582261" cy="5589240"/>
          </a:xfrm>
        </p:spPr>
        <p:txBody>
          <a:bodyPr>
            <a:normAutofit lnSpcReduction="10000"/>
          </a:bodyPr>
          <a:lstStyle/>
          <a:p>
            <a:r>
              <a:rPr lang="es-MX" dirty="0"/>
              <a:t>Inicio en 2014 con primeras aproximaciones como </a:t>
            </a:r>
            <a:r>
              <a:rPr lang="es-MX" b="1" dirty="0">
                <a:solidFill>
                  <a:srgbClr val="C00000"/>
                </a:solidFill>
              </a:rPr>
              <a:t>técnica</a:t>
            </a:r>
            <a:r>
              <a:rPr lang="es-MX" dirty="0"/>
              <a:t> de restauración (datos de cobertura, reproducción y principios crecimiento)</a:t>
            </a:r>
          </a:p>
          <a:p>
            <a:r>
              <a:rPr lang="es-MX" dirty="0"/>
              <a:t>Actual, en 2021 es un </a:t>
            </a:r>
            <a:r>
              <a:rPr lang="es-MX" b="1" dirty="0">
                <a:solidFill>
                  <a:srgbClr val="00B050"/>
                </a:solidFill>
              </a:rPr>
              <a:t>modelo</a:t>
            </a:r>
            <a:r>
              <a:rPr lang="es-MX" dirty="0"/>
              <a:t> de rehabilitación.</a:t>
            </a:r>
          </a:p>
          <a:p>
            <a:r>
              <a:rPr lang="en-US" dirty="0">
                <a:solidFill>
                  <a:srgbClr val="C00000"/>
                </a:solidFill>
              </a:rPr>
              <a:t>Started in 2014 with first approximations as a restoration technique (coverage data, reproduction and growth principles)</a:t>
            </a:r>
          </a:p>
          <a:p>
            <a:r>
              <a:rPr lang="en-US" dirty="0">
                <a:solidFill>
                  <a:srgbClr val="C00000"/>
                </a:solidFill>
              </a:rPr>
              <a:t>Currently, in 2021 it is a rehabilitation </a:t>
            </a:r>
            <a:r>
              <a:rPr lang="en-US" dirty="0">
                <a:solidFill>
                  <a:schemeClr val="accent6">
                    <a:lumMod val="75000"/>
                  </a:schemeClr>
                </a:solidFill>
              </a:rPr>
              <a:t>model</a:t>
            </a:r>
            <a:r>
              <a:rPr lang="en-US" dirty="0">
                <a:solidFill>
                  <a:srgbClr val="C00000"/>
                </a:solidFill>
              </a:rPr>
              <a:t>.</a:t>
            </a:r>
            <a:endParaRPr lang="es-MX" dirty="0">
              <a:solidFill>
                <a:srgbClr val="C00000"/>
              </a:solidFill>
            </a:endParaRPr>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28048" y="1196752"/>
            <a:ext cx="3960440" cy="5589240"/>
          </a:xfrm>
          <a:prstGeom prst="rect">
            <a:avLst/>
          </a:prstGeom>
          <a:noFill/>
          <a:ln w="9525">
            <a:noFill/>
            <a:miter lim="800000"/>
            <a:headEnd/>
            <a:tailEnd/>
          </a:ln>
        </p:spPr>
      </p:pic>
    </p:spTree>
    <p:extLst>
      <p:ext uri="{BB962C8B-B14F-4D97-AF65-F5344CB8AC3E}">
        <p14:creationId xmlns:p14="http://schemas.microsoft.com/office/powerpoint/2010/main" val="2101647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4299" y="-27384"/>
            <a:ext cx="11526715" cy="1143000"/>
          </a:xfrm>
        </p:spPr>
        <p:txBody>
          <a:bodyPr>
            <a:normAutofit/>
          </a:bodyPr>
          <a:lstStyle/>
          <a:p>
            <a:r>
              <a:rPr lang="es-MX" sz="3000" dirty="0"/>
              <a:t>La historia de nuestra experiencia…</a:t>
            </a:r>
            <a:r>
              <a:rPr lang="en-US" sz="3000" dirty="0">
                <a:solidFill>
                  <a:srgbClr val="C00000"/>
                </a:solidFill>
              </a:rPr>
              <a:t>The story of our experience...</a:t>
            </a:r>
            <a:endParaRPr lang="es-MX" sz="3000" dirty="0">
              <a:solidFill>
                <a:srgbClr val="C00000"/>
              </a:solidFill>
            </a:endParaRPr>
          </a:p>
        </p:txBody>
      </p:sp>
      <p:sp>
        <p:nvSpPr>
          <p:cNvPr id="4" name="3 CuadroTexto"/>
          <p:cNvSpPr txBox="1"/>
          <p:nvPr/>
        </p:nvSpPr>
        <p:spPr>
          <a:xfrm>
            <a:off x="1775520" y="1772817"/>
            <a:ext cx="7488832" cy="4708981"/>
          </a:xfrm>
          <a:prstGeom prst="rect">
            <a:avLst/>
          </a:prstGeom>
          <a:noFill/>
        </p:spPr>
        <p:txBody>
          <a:bodyPr wrap="square" rtlCol="0">
            <a:spAutoFit/>
          </a:bodyPr>
          <a:lstStyle/>
          <a:p>
            <a:pPr>
              <a:buFont typeface="Wingdings" pitchFamily="2" charset="2"/>
              <a:buChar char="ü"/>
            </a:pPr>
            <a:r>
              <a:rPr lang="es-MX" sz="3000" dirty="0"/>
              <a:t>Estudios de reproducción – reclutamiento.</a:t>
            </a:r>
          </a:p>
          <a:p>
            <a:pPr>
              <a:buFont typeface="Wingdings" pitchFamily="2" charset="2"/>
              <a:buChar char="ü"/>
            </a:pPr>
            <a:r>
              <a:rPr lang="es-MX" sz="3000" dirty="0"/>
              <a:t>Resistencia al estrés térmico (por frio y calor) y otros </a:t>
            </a:r>
            <a:r>
              <a:rPr lang="es-MX" sz="3000" dirty="0" err="1"/>
              <a:t>estresores</a:t>
            </a:r>
            <a:r>
              <a:rPr lang="es-MX" sz="3000" dirty="0"/>
              <a:t> como nutrientes- usando marcadores fisiológicos y moleculares</a:t>
            </a:r>
          </a:p>
          <a:p>
            <a:pPr>
              <a:buFont typeface="Wingdings" pitchFamily="2" charset="2"/>
              <a:buChar char="ü"/>
            </a:pPr>
            <a:r>
              <a:rPr lang="es-MX" sz="3000" b="1" dirty="0">
                <a:solidFill>
                  <a:srgbClr val="00B050"/>
                </a:solidFill>
              </a:rPr>
              <a:t>Crecimiento y calcificación.</a:t>
            </a:r>
          </a:p>
          <a:p>
            <a:pPr>
              <a:buFont typeface="Wingdings" pitchFamily="2" charset="2"/>
              <a:buChar char="ü"/>
            </a:pPr>
            <a:r>
              <a:rPr lang="es-MX" sz="3000" dirty="0"/>
              <a:t>Simbiosis con otros organismos.</a:t>
            </a:r>
          </a:p>
          <a:p>
            <a:pPr>
              <a:buFont typeface="Wingdings" pitchFamily="2" charset="2"/>
              <a:buChar char="ü"/>
            </a:pPr>
            <a:r>
              <a:rPr lang="es-MX" sz="3000" dirty="0"/>
              <a:t>Cambios en la cobertura-composición comunitaria.</a:t>
            </a:r>
          </a:p>
          <a:p>
            <a:pPr>
              <a:buFont typeface="Wingdings" pitchFamily="2" charset="2"/>
              <a:buChar char="ü"/>
            </a:pPr>
            <a:r>
              <a:rPr lang="es-MX" sz="3000" dirty="0"/>
              <a:t>Entre otros…</a:t>
            </a:r>
          </a:p>
          <a:p>
            <a:endParaRPr lang="es-MX" sz="3000"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08693" y="764704"/>
            <a:ext cx="8785685" cy="6093296"/>
          </a:xfrm>
          <a:prstGeom prst="rect">
            <a:avLst/>
          </a:prstGeom>
          <a:noFill/>
          <a:ln w="9525">
            <a:noFill/>
            <a:miter lim="800000"/>
            <a:headEnd/>
            <a:tailEnd/>
          </a:ln>
        </p:spPr>
      </p:pic>
    </p:spTree>
    <p:extLst>
      <p:ext uri="{BB962C8B-B14F-4D97-AF65-F5344CB8AC3E}">
        <p14:creationId xmlns:p14="http://schemas.microsoft.com/office/powerpoint/2010/main" val="213817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Hp_Pavilion\Documents\Cleofas 2018\26-06-18 restauración\GOPR298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55672" y="1652368"/>
            <a:ext cx="4235016" cy="343281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Hp_Pavilion\Documents\Cleofas 2018\05-06-18 restauracion\res massivo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45871" y="1652368"/>
            <a:ext cx="4574976" cy="3431232"/>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483577" y="548681"/>
            <a:ext cx="11359661" cy="954107"/>
          </a:xfrm>
          <a:prstGeom prst="rect">
            <a:avLst/>
          </a:prstGeom>
          <a:noFill/>
        </p:spPr>
        <p:txBody>
          <a:bodyPr wrap="square" rtlCol="0">
            <a:spAutoFit/>
          </a:bodyPr>
          <a:lstStyle/>
          <a:p>
            <a:r>
              <a:rPr lang="es-MX" sz="2800" dirty="0"/>
              <a:t>En el 2017 iniciamos protocolo nuevo para sitios sin sustrato para sujeción. </a:t>
            </a:r>
            <a:r>
              <a:rPr lang="en-US" sz="2800" dirty="0">
                <a:solidFill>
                  <a:srgbClr val="C00000"/>
                </a:solidFill>
              </a:rPr>
              <a:t>In 2017 we started a new protocol for sites without substrate for attachment.</a:t>
            </a:r>
          </a:p>
        </p:txBody>
      </p:sp>
    </p:spTree>
    <p:extLst>
      <p:ext uri="{BB962C8B-B14F-4D97-AF65-F5344CB8AC3E}">
        <p14:creationId xmlns:p14="http://schemas.microsoft.com/office/powerpoint/2010/main" val="38877391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1. Encontrar el sitio a restaurar.-</a:t>
            </a:r>
            <a:r>
              <a:rPr lang="en-US" dirty="0"/>
              <a:t>1. Find the site to restore.</a:t>
            </a:r>
            <a:endParaRPr lang="es-MX" dirty="0"/>
          </a:p>
        </p:txBody>
      </p:sp>
      <p:sp>
        <p:nvSpPr>
          <p:cNvPr id="3" name="2 Marcador de contenido"/>
          <p:cNvSpPr>
            <a:spLocks noGrp="1"/>
          </p:cNvSpPr>
          <p:nvPr>
            <p:ph idx="1"/>
          </p:nvPr>
        </p:nvSpPr>
        <p:spPr>
          <a:xfrm>
            <a:off x="597877" y="1820008"/>
            <a:ext cx="9056077" cy="4046724"/>
          </a:xfrm>
        </p:spPr>
        <p:txBody>
          <a:bodyPr/>
          <a:lstStyle/>
          <a:p>
            <a:r>
              <a:rPr lang="es-MX" dirty="0"/>
              <a:t>Sustrato disponible.</a:t>
            </a:r>
          </a:p>
          <a:p>
            <a:r>
              <a:rPr lang="es-MX" dirty="0"/>
              <a:t>Presencia de colonias sanas (min 3%)</a:t>
            </a:r>
          </a:p>
          <a:p>
            <a:r>
              <a:rPr lang="es-MX" dirty="0"/>
              <a:t>Generar línea base</a:t>
            </a:r>
          </a:p>
          <a:p>
            <a:r>
              <a:rPr lang="en-US" dirty="0">
                <a:solidFill>
                  <a:srgbClr val="C00000"/>
                </a:solidFill>
              </a:rPr>
              <a:t>Substrate available.</a:t>
            </a:r>
          </a:p>
          <a:p>
            <a:r>
              <a:rPr lang="en-US" dirty="0">
                <a:solidFill>
                  <a:srgbClr val="C00000"/>
                </a:solidFill>
              </a:rPr>
              <a:t>Presence of healthy colonies </a:t>
            </a:r>
          </a:p>
          <a:p>
            <a:pPr marL="0" indent="0">
              <a:buNone/>
            </a:pPr>
            <a:r>
              <a:rPr lang="en-US" dirty="0">
                <a:solidFill>
                  <a:srgbClr val="C00000"/>
                </a:solidFill>
              </a:rPr>
              <a:t>(min 3%)</a:t>
            </a:r>
          </a:p>
          <a:p>
            <a:r>
              <a:rPr lang="en-US" dirty="0">
                <a:solidFill>
                  <a:srgbClr val="C00000"/>
                </a:solidFill>
              </a:rPr>
              <a:t>Generate Baseline</a:t>
            </a:r>
            <a:endParaRPr lang="es-MX" dirty="0">
              <a:solidFill>
                <a:srgbClr val="C00000"/>
              </a:solidFill>
            </a:endParaRPr>
          </a:p>
        </p:txBody>
      </p:sp>
      <p:pic>
        <p:nvPicPr>
          <p:cNvPr id="4" name="Picture 2" descr="E:\FOTOS SUB\Restauracion pta mita\Rest Punta de Mita\GOPR006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46313" y="2996952"/>
            <a:ext cx="5148064" cy="3861048"/>
          </a:xfrm>
          <a:prstGeom prst="rect">
            <a:avLst/>
          </a:prstGeom>
          <a:ln>
            <a:noFill/>
          </a:ln>
          <a:effectLst>
            <a:softEdge rad="112500"/>
          </a:effectLst>
        </p:spPr>
      </p:pic>
    </p:spTree>
    <p:extLst>
      <p:ext uri="{BB962C8B-B14F-4D97-AF65-F5344CB8AC3E}">
        <p14:creationId xmlns:p14="http://schemas.microsoft.com/office/powerpoint/2010/main" val="41208092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57ACDB-A139-2678-AE3F-5E6C9D770744}"/>
              </a:ext>
            </a:extLst>
          </p:cNvPr>
          <p:cNvSpPr>
            <a:spLocks noGrp="1"/>
          </p:cNvSpPr>
          <p:nvPr>
            <p:ph type="title"/>
          </p:nvPr>
        </p:nvSpPr>
        <p:spPr/>
        <p:txBody>
          <a:bodyPr>
            <a:normAutofit fontScale="90000"/>
          </a:bodyPr>
          <a:lstStyle/>
          <a:p>
            <a:r>
              <a:rPr lang="es-MX" sz="4000" dirty="0"/>
              <a:t>2. Colecta de fragmentos de oportunidad, sanos y del sitio (o cercano)-</a:t>
            </a:r>
            <a:r>
              <a:rPr lang="en-US" sz="4000" dirty="0">
                <a:solidFill>
                  <a:srgbClr val="C00000"/>
                </a:solidFill>
              </a:rPr>
              <a:t>2. Collection of fragments of opportunity, healthy and from the site (or nearby)</a:t>
            </a:r>
            <a:endParaRPr lang="es-MX" sz="4000" dirty="0">
              <a:solidFill>
                <a:srgbClr val="C00000"/>
              </a:solidFill>
            </a:endParaRPr>
          </a:p>
        </p:txBody>
      </p:sp>
      <p:pic>
        <p:nvPicPr>
          <p:cNvPr id="7" name="Content Placeholder 6">
            <a:extLst>
              <a:ext uri="{FF2B5EF4-FFF2-40B4-BE49-F238E27FC236}">
                <a16:creationId xmlns:a16="http://schemas.microsoft.com/office/drawing/2014/main" id="{17AA25F3-C81C-0098-EA6D-8BE4AA9A0C5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655945" y="1852002"/>
            <a:ext cx="8880109" cy="4351338"/>
          </a:xfrm>
        </p:spPr>
      </p:pic>
    </p:spTree>
    <p:extLst>
      <p:ext uri="{BB962C8B-B14F-4D97-AF65-F5344CB8AC3E}">
        <p14:creationId xmlns:p14="http://schemas.microsoft.com/office/powerpoint/2010/main" val="25105382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87C350-2E48-4892-BA3C-A8367C98D46D}"/>
              </a:ext>
            </a:extLst>
          </p:cNvPr>
          <p:cNvSpPr>
            <a:spLocks noGrp="1"/>
          </p:cNvSpPr>
          <p:nvPr>
            <p:ph type="title"/>
          </p:nvPr>
        </p:nvSpPr>
        <p:spPr/>
        <p:txBody>
          <a:bodyPr/>
          <a:lstStyle/>
          <a:p>
            <a:r>
              <a:rPr lang="es-ES" dirty="0"/>
              <a:t>Agradecimientos</a:t>
            </a:r>
          </a:p>
        </p:txBody>
      </p:sp>
      <p:sp>
        <p:nvSpPr>
          <p:cNvPr id="3" name="Marcador de contenido 2">
            <a:extLst>
              <a:ext uri="{FF2B5EF4-FFF2-40B4-BE49-F238E27FC236}">
                <a16:creationId xmlns:a16="http://schemas.microsoft.com/office/drawing/2014/main" id="{0673B867-4DEA-4888-9AF0-C6C627ECA1A1}"/>
              </a:ext>
            </a:extLst>
          </p:cNvPr>
          <p:cNvSpPr>
            <a:spLocks noGrp="1"/>
          </p:cNvSpPr>
          <p:nvPr>
            <p:ph idx="1"/>
          </p:nvPr>
        </p:nvSpPr>
        <p:spPr>
          <a:xfrm>
            <a:off x="838200" y="1586475"/>
            <a:ext cx="10515600" cy="4906400"/>
          </a:xfrm>
        </p:spPr>
        <p:txBody>
          <a:bodyPr>
            <a:noAutofit/>
          </a:bodyPr>
          <a:lstStyle/>
          <a:p>
            <a:pPr algn="just"/>
            <a:r>
              <a:rPr lang="es-MX" sz="2000" dirty="0">
                <a:effectLst/>
                <a:latin typeface="Arial" panose="020B0604020202020204" pitchFamily="34" charset="0"/>
                <a:ea typeface="Calibri" panose="020F0502020204030204" pitchFamily="34" charset="0"/>
                <a:cs typeface="Arial" panose="020B0604020202020204" pitchFamily="34" charset="0"/>
              </a:rPr>
              <a:t>Al apoyo operacional, logístico y los permisos otorgados por parte de las autoridades de la CONANP, la Secretaría de Medio Ambiente y Recursos Naturales (SEMARNAT), Secretaría de Gobernación (SEGOB), Secretaría de Marina (SEMAR), así como las facilidades otorgadas por parte de la Comisión Nacional de Seguridad (CNS) para llevar a cabo las actividades de investigación en Isla María </a:t>
            </a:r>
            <a:r>
              <a:rPr lang="es-MX" sz="2000" dirty="0" err="1">
                <a:effectLst/>
                <a:latin typeface="Arial" panose="020B0604020202020204" pitchFamily="34" charset="0"/>
                <a:ea typeface="Calibri" panose="020F0502020204030204" pitchFamily="34" charset="0"/>
                <a:cs typeface="Arial" panose="020B0604020202020204" pitchFamily="34" charset="0"/>
              </a:rPr>
              <a:t>Cleofas</a:t>
            </a:r>
            <a:r>
              <a:rPr lang="es-MX" sz="2000" dirty="0">
                <a:effectLst/>
                <a:latin typeface="Arial" panose="020B0604020202020204" pitchFamily="34" charset="0"/>
                <a:ea typeface="Calibri" panose="020F0502020204030204" pitchFamily="34" charset="0"/>
                <a:cs typeface="Arial" panose="020B0604020202020204" pitchFamily="34" charset="0"/>
              </a:rPr>
              <a:t> parte de la Reserva de la Biósfera Islas Marías.</a:t>
            </a:r>
            <a:endParaRPr lang="es-ES" sz="2000" dirty="0">
              <a:effectLst/>
              <a:latin typeface="Arial" panose="020B0604020202020204" pitchFamily="34" charset="0"/>
              <a:ea typeface="Calibri" panose="020F0502020204030204" pitchFamily="34" charset="0"/>
              <a:cs typeface="Arial" panose="020B0604020202020204" pitchFamily="34" charset="0"/>
            </a:endParaRPr>
          </a:p>
          <a:p>
            <a:pPr algn="just"/>
            <a:r>
              <a:rPr lang="es-MX" sz="2000" dirty="0">
                <a:effectLst/>
                <a:latin typeface="Arial" panose="020B0604020202020204" pitchFamily="34" charset="0"/>
                <a:ea typeface="Calibri" panose="020F0502020204030204" pitchFamily="34" charset="0"/>
                <a:cs typeface="Arial" panose="020B0604020202020204" pitchFamily="34" charset="0"/>
              </a:rPr>
              <a:t>A la asociación civil Protección y Restauración de Zonas Naturales (PROZONA A.C.) por su apoyo durante las salidas a campo.</a:t>
            </a:r>
          </a:p>
          <a:p>
            <a:pPr algn="just"/>
            <a:r>
              <a:rPr lang="es-ES" sz="2000" dirty="0"/>
              <a:t>Laboratorio Ecología Marina del </a:t>
            </a:r>
            <a:r>
              <a:rPr lang="es-ES" sz="2000" dirty="0" err="1"/>
              <a:t>CUCosta</a:t>
            </a:r>
            <a:r>
              <a:rPr lang="es-ES" sz="2000" dirty="0"/>
              <a:t> U de G: Dra. Paola Rodríguez Troncoso, M.C. María del Carmen Cortés Lara, Dr. Eric Bautista Guerrero.</a:t>
            </a:r>
          </a:p>
          <a:p>
            <a:pPr algn="just"/>
            <a:r>
              <a:rPr lang="es-ES" sz="2000" dirty="0"/>
              <a:t>Estudiantes de doctorado: Dra. Rosa Carmen Sotelo Casas M.C. Violeta Martínez, M.C. Vladimir Pérez de Silva, M.C. Hazel María </a:t>
            </a:r>
            <a:r>
              <a:rPr lang="es-ES" sz="2000" dirty="0" err="1"/>
              <a:t>Canizales</a:t>
            </a:r>
            <a:r>
              <a:rPr lang="es-ES" sz="2000" dirty="0"/>
              <a:t> Flores, </a:t>
            </a:r>
            <a:r>
              <a:rPr lang="es-ES" sz="2000" dirty="0" err="1"/>
              <a:t>Biól.Mar</a:t>
            </a:r>
            <a:r>
              <a:rPr lang="es-ES" sz="2000" dirty="0"/>
              <a:t>. Diana Elizabeth Morales De Anda, </a:t>
            </a:r>
            <a:r>
              <a:rPr lang="es-ES" sz="2000" dirty="0" err="1"/>
              <a:t>Biól.Mar</a:t>
            </a:r>
            <a:r>
              <a:rPr lang="es-ES" sz="2000" dirty="0"/>
              <a:t>. </a:t>
            </a:r>
            <a:r>
              <a:rPr lang="es-ES" sz="2000" dirty="0" err="1"/>
              <a:t>Jeimy</a:t>
            </a:r>
            <a:r>
              <a:rPr lang="es-ES" sz="2000" dirty="0"/>
              <a:t> Denisse Santiago Valentín, </a:t>
            </a:r>
            <a:r>
              <a:rPr lang="es-ES" sz="2000" dirty="0" err="1"/>
              <a:t>Biól</a:t>
            </a:r>
            <a:r>
              <a:rPr lang="es-ES" sz="2000" dirty="0"/>
              <a:t>. Aldo Alfonso Zavala Jiménez.</a:t>
            </a:r>
          </a:p>
          <a:p>
            <a:pPr algn="just"/>
            <a:r>
              <a:rPr lang="es-ES" sz="2000" dirty="0"/>
              <a:t>Estudiantes de Lic. en Biología CUC UdeG: Raúl Padilla Guzmán, Judith Velarde Lemus.</a:t>
            </a:r>
          </a:p>
          <a:p>
            <a:pPr algn="just"/>
            <a:r>
              <a:rPr lang="es-ES" sz="2000" dirty="0"/>
              <a:t>Estudiantes UABC: Oc. Mariana Cupul Cortés</a:t>
            </a:r>
            <a:endParaRPr lang="es-E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95203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87C350-2E48-4892-BA3C-A8367C98D46D}"/>
              </a:ext>
            </a:extLst>
          </p:cNvPr>
          <p:cNvSpPr>
            <a:spLocks noGrp="1"/>
          </p:cNvSpPr>
          <p:nvPr>
            <p:ph type="title"/>
          </p:nvPr>
        </p:nvSpPr>
        <p:spPr/>
        <p:txBody>
          <a:bodyPr/>
          <a:lstStyle/>
          <a:p>
            <a:r>
              <a:rPr lang="es-ES" dirty="0" err="1"/>
              <a:t>Thanks</a:t>
            </a:r>
            <a:r>
              <a:rPr lang="es-ES" dirty="0"/>
              <a:t> </a:t>
            </a:r>
            <a:r>
              <a:rPr lang="es-ES" dirty="0" err="1"/>
              <a:t>to</a:t>
            </a:r>
            <a:r>
              <a:rPr lang="es-ES" dirty="0"/>
              <a:t>…</a:t>
            </a:r>
          </a:p>
        </p:txBody>
      </p:sp>
      <p:sp>
        <p:nvSpPr>
          <p:cNvPr id="3" name="Marcador de contenido 2">
            <a:extLst>
              <a:ext uri="{FF2B5EF4-FFF2-40B4-BE49-F238E27FC236}">
                <a16:creationId xmlns:a16="http://schemas.microsoft.com/office/drawing/2014/main" id="{0673B867-4DEA-4888-9AF0-C6C627ECA1A1}"/>
              </a:ext>
            </a:extLst>
          </p:cNvPr>
          <p:cNvSpPr>
            <a:spLocks noGrp="1"/>
          </p:cNvSpPr>
          <p:nvPr>
            <p:ph idx="1"/>
          </p:nvPr>
        </p:nvSpPr>
        <p:spPr>
          <a:xfrm>
            <a:off x="838200" y="1586475"/>
            <a:ext cx="10515600" cy="4906400"/>
          </a:xfrm>
        </p:spPr>
        <p:txBody>
          <a:bodyPr>
            <a:noAutofit/>
          </a:bodyPr>
          <a:lstStyle/>
          <a:p>
            <a:pPr algn="just"/>
            <a:r>
              <a:rPr lang="es-ES" sz="2000" dirty="0" err="1">
                <a:latin typeface="Arial" panose="020B0604020202020204" pitchFamily="34" charset="0"/>
                <a:cs typeface="Arial" panose="020B0604020202020204" pitchFamily="34" charset="0"/>
              </a:rPr>
              <a:t>To</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operational</a:t>
            </a:r>
            <a:r>
              <a:rPr lang="es-ES" sz="2000" dirty="0">
                <a:latin typeface="Arial" panose="020B0604020202020204" pitchFamily="34" charset="0"/>
                <a:cs typeface="Arial" panose="020B0604020202020204" pitchFamily="34" charset="0"/>
              </a:rPr>
              <a:t> and </a:t>
            </a:r>
            <a:r>
              <a:rPr lang="es-ES" sz="2000" dirty="0" err="1">
                <a:latin typeface="Arial" panose="020B0604020202020204" pitchFamily="34" charset="0"/>
                <a:cs typeface="Arial" panose="020B0604020202020204" pitchFamily="34" charset="0"/>
              </a:rPr>
              <a:t>logistical</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support</a:t>
            </a:r>
            <a:r>
              <a:rPr lang="es-ES" sz="2000" dirty="0">
                <a:latin typeface="Arial" panose="020B0604020202020204" pitchFamily="34" charset="0"/>
                <a:cs typeface="Arial" panose="020B0604020202020204" pitchFamily="34" charset="0"/>
              </a:rPr>
              <a:t> and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permits</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granted</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by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CONANP </a:t>
            </a:r>
            <a:r>
              <a:rPr lang="es-ES" sz="2000" dirty="0" err="1">
                <a:latin typeface="Arial" panose="020B0604020202020204" pitchFamily="34" charset="0"/>
                <a:cs typeface="Arial" panose="020B0604020202020204" pitchFamily="34" charset="0"/>
              </a:rPr>
              <a:t>authorities</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Ministry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Environment</a:t>
            </a:r>
            <a:r>
              <a:rPr lang="es-ES" sz="2000" dirty="0">
                <a:latin typeface="Arial" panose="020B0604020202020204" pitchFamily="34" charset="0"/>
                <a:cs typeface="Arial" panose="020B0604020202020204" pitchFamily="34" charset="0"/>
              </a:rPr>
              <a:t> and Natural </a:t>
            </a:r>
            <a:r>
              <a:rPr lang="es-ES" sz="2000" dirty="0" err="1">
                <a:latin typeface="Arial" panose="020B0604020202020204" pitchFamily="34" charset="0"/>
                <a:cs typeface="Arial" panose="020B0604020202020204" pitchFamily="34" charset="0"/>
              </a:rPr>
              <a:t>Resources</a:t>
            </a:r>
            <a:r>
              <a:rPr lang="es-ES" sz="2000" dirty="0">
                <a:latin typeface="Arial" panose="020B0604020202020204" pitchFamily="34" charset="0"/>
                <a:cs typeface="Arial" panose="020B0604020202020204" pitchFamily="34" charset="0"/>
              </a:rPr>
              <a:t> (SEMARNAT),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Ministry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Interior (SEGOB),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Ministry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Navy</a:t>
            </a:r>
            <a:r>
              <a:rPr lang="es-ES" sz="2000" dirty="0">
                <a:latin typeface="Arial" panose="020B0604020202020204" pitchFamily="34" charset="0"/>
                <a:cs typeface="Arial" panose="020B0604020202020204" pitchFamily="34" charset="0"/>
              </a:rPr>
              <a:t> (SEMAR), as </a:t>
            </a:r>
            <a:r>
              <a:rPr lang="es-ES" sz="2000" dirty="0" err="1">
                <a:latin typeface="Arial" panose="020B0604020202020204" pitchFamily="34" charset="0"/>
                <a:cs typeface="Arial" panose="020B0604020202020204" pitchFamily="34" charset="0"/>
              </a:rPr>
              <a:t>well</a:t>
            </a:r>
            <a:r>
              <a:rPr lang="es-ES" sz="2000" dirty="0">
                <a:latin typeface="Arial" panose="020B0604020202020204" pitchFamily="34" charset="0"/>
                <a:cs typeface="Arial" panose="020B0604020202020204" pitchFamily="34" charset="0"/>
              </a:rPr>
              <a:t> as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facilities</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granted</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by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part</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National</a:t>
            </a:r>
            <a:r>
              <a:rPr lang="es-ES" sz="2000" dirty="0">
                <a:latin typeface="Arial" panose="020B0604020202020204" pitchFamily="34" charset="0"/>
                <a:cs typeface="Arial" panose="020B0604020202020204" pitchFamily="34" charset="0"/>
              </a:rPr>
              <a:t> Security </a:t>
            </a:r>
            <a:r>
              <a:rPr lang="es-ES" sz="2000" dirty="0" err="1">
                <a:latin typeface="Arial" panose="020B0604020202020204" pitchFamily="34" charset="0"/>
                <a:cs typeface="Arial" panose="020B0604020202020204" pitchFamily="34" charset="0"/>
              </a:rPr>
              <a:t>Commission</a:t>
            </a:r>
            <a:r>
              <a:rPr lang="es-ES" sz="2000" dirty="0">
                <a:latin typeface="Arial" panose="020B0604020202020204" pitchFamily="34" charset="0"/>
                <a:cs typeface="Arial" panose="020B0604020202020204" pitchFamily="34" charset="0"/>
              </a:rPr>
              <a:t> (CNS) </a:t>
            </a:r>
            <a:r>
              <a:rPr lang="es-ES" sz="2000" dirty="0" err="1">
                <a:latin typeface="Arial" panose="020B0604020202020204" pitchFamily="34" charset="0"/>
                <a:cs typeface="Arial" panose="020B0604020202020204" pitchFamily="34" charset="0"/>
              </a:rPr>
              <a:t>to</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carry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out</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research</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activities</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on</a:t>
            </a:r>
            <a:r>
              <a:rPr lang="es-ES" sz="2000" dirty="0">
                <a:latin typeface="Arial" panose="020B0604020202020204" pitchFamily="34" charset="0"/>
                <a:cs typeface="Arial" panose="020B0604020202020204" pitchFamily="34" charset="0"/>
              </a:rPr>
              <a:t> Isla María </a:t>
            </a:r>
            <a:r>
              <a:rPr lang="es-ES" sz="2000" dirty="0" err="1">
                <a:latin typeface="Arial" panose="020B0604020202020204" pitchFamily="34" charset="0"/>
                <a:cs typeface="Arial" panose="020B0604020202020204" pitchFamily="34" charset="0"/>
              </a:rPr>
              <a:t>Cleofas</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part</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Islas Marías </a:t>
            </a:r>
            <a:r>
              <a:rPr lang="es-ES" sz="2000" dirty="0" err="1">
                <a:latin typeface="Arial" panose="020B0604020202020204" pitchFamily="34" charset="0"/>
                <a:cs typeface="Arial" panose="020B0604020202020204" pitchFamily="34" charset="0"/>
              </a:rPr>
              <a:t>Biosphere</a:t>
            </a:r>
            <a:r>
              <a:rPr lang="es-ES" sz="2000" dirty="0">
                <a:latin typeface="Arial" panose="020B0604020202020204" pitchFamily="34" charset="0"/>
                <a:cs typeface="Arial" panose="020B0604020202020204" pitchFamily="34" charset="0"/>
              </a:rPr>
              <a:t> Reserve.</a:t>
            </a:r>
          </a:p>
          <a:p>
            <a:pPr algn="just"/>
            <a:r>
              <a:rPr lang="es-ES" sz="2000" dirty="0" err="1">
                <a:latin typeface="Arial" panose="020B0604020202020204" pitchFamily="34" charset="0"/>
                <a:cs typeface="Arial" panose="020B0604020202020204" pitchFamily="34" charset="0"/>
              </a:rPr>
              <a:t>To</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civil </a:t>
            </a:r>
            <a:r>
              <a:rPr lang="es-ES" sz="2000" dirty="0" err="1">
                <a:latin typeface="Arial" panose="020B0604020202020204" pitchFamily="34" charset="0"/>
                <a:cs typeface="Arial" panose="020B0604020202020204" pitchFamily="34" charset="0"/>
              </a:rPr>
              <a:t>association</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Protection</a:t>
            </a:r>
            <a:r>
              <a:rPr lang="es-ES" sz="2000" dirty="0">
                <a:latin typeface="Arial" panose="020B0604020202020204" pitchFamily="34" charset="0"/>
                <a:cs typeface="Arial" panose="020B0604020202020204" pitchFamily="34" charset="0"/>
              </a:rPr>
              <a:t> and </a:t>
            </a:r>
            <a:r>
              <a:rPr lang="es-ES" sz="2000" dirty="0" err="1">
                <a:latin typeface="Arial" panose="020B0604020202020204" pitchFamily="34" charset="0"/>
                <a:cs typeface="Arial" panose="020B0604020202020204" pitchFamily="34" charset="0"/>
              </a:rPr>
              <a:t>Restoration</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Natural </a:t>
            </a:r>
            <a:r>
              <a:rPr lang="es-ES" sz="2000" dirty="0" err="1">
                <a:latin typeface="Arial" panose="020B0604020202020204" pitchFamily="34" charset="0"/>
                <a:cs typeface="Arial" panose="020B0604020202020204" pitchFamily="34" charset="0"/>
              </a:rPr>
              <a:t>Areas</a:t>
            </a:r>
            <a:r>
              <a:rPr lang="es-ES" sz="2000" dirty="0">
                <a:latin typeface="Arial" panose="020B0604020202020204" pitchFamily="34" charset="0"/>
                <a:cs typeface="Arial" panose="020B0604020202020204" pitchFamily="34" charset="0"/>
              </a:rPr>
              <a:t> (PROZONA A.C.) </a:t>
            </a:r>
            <a:r>
              <a:rPr lang="es-ES" sz="2000" dirty="0" err="1">
                <a:latin typeface="Arial" panose="020B0604020202020204" pitchFamily="34" charset="0"/>
                <a:cs typeface="Arial" panose="020B0604020202020204" pitchFamily="34" charset="0"/>
              </a:rPr>
              <a:t>for</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their</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support</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during</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field</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trips</a:t>
            </a:r>
            <a:r>
              <a:rPr lang="es-ES" sz="2000" dirty="0">
                <a:latin typeface="Arial" panose="020B0604020202020204" pitchFamily="34" charset="0"/>
                <a:cs typeface="Arial" panose="020B0604020202020204" pitchFamily="34" charset="0"/>
              </a:rPr>
              <a:t>.</a:t>
            </a:r>
          </a:p>
          <a:p>
            <a:pPr algn="just"/>
            <a:r>
              <a:rPr lang="es-ES" sz="2000" dirty="0">
                <a:latin typeface="Arial" panose="020B0604020202020204" pitchFamily="34" charset="0"/>
                <a:cs typeface="Arial" panose="020B0604020202020204" pitchFamily="34" charset="0"/>
              </a:rPr>
              <a:t>Marine </a:t>
            </a:r>
            <a:r>
              <a:rPr lang="es-ES" sz="2000" dirty="0" err="1">
                <a:latin typeface="Arial" panose="020B0604020202020204" pitchFamily="34" charset="0"/>
                <a:cs typeface="Arial" panose="020B0604020202020204" pitchFamily="34" charset="0"/>
              </a:rPr>
              <a:t>Ecology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Laboratory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CUCosta</a:t>
            </a:r>
            <a:r>
              <a:rPr lang="es-ES" sz="2000" dirty="0">
                <a:latin typeface="Arial" panose="020B0604020202020204" pitchFamily="34" charset="0"/>
                <a:cs typeface="Arial" panose="020B0604020202020204" pitchFamily="34" charset="0"/>
              </a:rPr>
              <a:t> U de G: Dr. Paola Rodríguez Troncoso, M.C. María del Carmen Cortés Lara, Dr. Eric Bautista Guerrero.</a:t>
            </a:r>
          </a:p>
          <a:p>
            <a:pPr algn="just"/>
            <a:r>
              <a:rPr lang="es-ES" sz="2000" dirty="0">
                <a:latin typeface="Arial" panose="020B0604020202020204" pitchFamily="34" charset="0"/>
                <a:cs typeface="Arial" panose="020B0604020202020204" pitchFamily="34" charset="0"/>
              </a:rPr>
              <a:t>PhD </a:t>
            </a:r>
            <a:r>
              <a:rPr lang="es-ES" sz="2000" dirty="0" err="1">
                <a:latin typeface="Arial" panose="020B0604020202020204" pitchFamily="34" charset="0"/>
                <a:cs typeface="Arial" panose="020B0604020202020204" pitchFamily="34" charset="0"/>
              </a:rPr>
              <a:t>students</a:t>
            </a:r>
            <a:r>
              <a:rPr lang="es-ES" sz="2000" dirty="0">
                <a:latin typeface="Arial" panose="020B0604020202020204" pitchFamily="34" charset="0"/>
                <a:cs typeface="Arial" panose="020B0604020202020204" pitchFamily="34" charset="0"/>
              </a:rPr>
              <a:t>: Dra. Rosa Carmen Sotelo Casas M.C. Violeta </a:t>
            </a:r>
            <a:r>
              <a:rPr lang="es-ES" sz="2000" dirty="0" err="1">
                <a:latin typeface="Arial" panose="020B0604020202020204" pitchFamily="34" charset="0"/>
                <a:cs typeface="Arial" panose="020B0604020202020204" pitchFamily="34" charset="0"/>
              </a:rPr>
              <a:t>Martinez</a:t>
            </a:r>
            <a:r>
              <a:rPr lang="es-ES" sz="2000" dirty="0">
                <a:latin typeface="Arial" panose="020B0604020202020204" pitchFamily="34" charset="0"/>
                <a:cs typeface="Arial" panose="020B0604020202020204" pitchFamily="34" charset="0"/>
              </a:rPr>
              <a:t>, M.C. Vladimir </a:t>
            </a:r>
            <a:r>
              <a:rPr lang="es-ES" sz="2000" dirty="0" err="1">
                <a:latin typeface="Arial" panose="020B0604020202020204" pitchFamily="34" charset="0"/>
                <a:cs typeface="Arial" panose="020B0604020202020204" pitchFamily="34" charset="0"/>
              </a:rPr>
              <a:t>Perez</a:t>
            </a:r>
            <a:r>
              <a:rPr lang="es-ES" sz="2000" dirty="0">
                <a:latin typeface="Arial" panose="020B0604020202020204" pitchFamily="34" charset="0"/>
                <a:cs typeface="Arial" panose="020B0604020202020204" pitchFamily="34" charset="0"/>
              </a:rPr>
              <a:t> de Silva, M.C. Hazel María </a:t>
            </a:r>
            <a:r>
              <a:rPr lang="es-ES" sz="2000" dirty="0" err="1">
                <a:latin typeface="Arial" panose="020B0604020202020204" pitchFamily="34" charset="0"/>
                <a:cs typeface="Arial" panose="020B0604020202020204" pitchFamily="34" charset="0"/>
              </a:rPr>
              <a:t>Canizales</a:t>
            </a:r>
            <a:r>
              <a:rPr lang="es-ES" sz="2000" dirty="0">
                <a:latin typeface="Arial" panose="020B0604020202020204" pitchFamily="34" charset="0"/>
                <a:cs typeface="Arial" panose="020B0604020202020204" pitchFamily="34" charset="0"/>
              </a:rPr>
              <a:t> Flores, </a:t>
            </a:r>
            <a:r>
              <a:rPr lang="es-ES" sz="2000" dirty="0" err="1">
                <a:latin typeface="Arial" panose="020B0604020202020204" pitchFamily="34" charset="0"/>
                <a:cs typeface="Arial" panose="020B0604020202020204" pitchFamily="34" charset="0"/>
              </a:rPr>
              <a:t>Biol.Mar</a:t>
            </a:r>
            <a:r>
              <a:rPr lang="es-ES" sz="2000" dirty="0">
                <a:latin typeface="Arial" panose="020B0604020202020204" pitchFamily="34" charset="0"/>
                <a:cs typeface="Arial" panose="020B0604020202020204" pitchFamily="34" charset="0"/>
              </a:rPr>
              <a:t>. Diana Elizabeth Morales De Anda, </a:t>
            </a:r>
            <a:r>
              <a:rPr lang="es-ES" sz="2000" dirty="0" err="1">
                <a:latin typeface="Arial" panose="020B0604020202020204" pitchFamily="34" charset="0"/>
                <a:cs typeface="Arial" panose="020B0604020202020204" pitchFamily="34" charset="0"/>
              </a:rPr>
              <a:t>Biol.Mar</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Jeimy</a:t>
            </a:r>
            <a:r>
              <a:rPr lang="es-ES" sz="2000" dirty="0">
                <a:latin typeface="Arial" panose="020B0604020202020204" pitchFamily="34" charset="0"/>
                <a:cs typeface="Arial" panose="020B0604020202020204" pitchFamily="34" charset="0"/>
              </a:rPr>
              <a:t> Denisse Santiago </a:t>
            </a:r>
            <a:r>
              <a:rPr lang="es-ES" sz="2000" dirty="0" err="1">
                <a:latin typeface="Arial" panose="020B0604020202020204" pitchFamily="34" charset="0"/>
                <a:cs typeface="Arial" panose="020B0604020202020204" pitchFamily="34" charset="0"/>
              </a:rPr>
              <a:t>Valentin</a:t>
            </a:r>
            <a:r>
              <a:rPr lang="es-ES" sz="2000" dirty="0">
                <a:latin typeface="Arial" panose="020B0604020202020204" pitchFamily="34" charset="0"/>
                <a:cs typeface="Arial" panose="020B0604020202020204" pitchFamily="34" charset="0"/>
              </a:rPr>
              <a:t>, Biol. Aldo Alfonso Zavala </a:t>
            </a:r>
            <a:r>
              <a:rPr lang="es-ES" sz="2000" dirty="0" err="1">
                <a:latin typeface="Arial" panose="020B0604020202020204" pitchFamily="34" charset="0"/>
                <a:cs typeface="Arial" panose="020B0604020202020204" pitchFamily="34" charset="0"/>
              </a:rPr>
              <a:t>Jimenez</a:t>
            </a:r>
            <a:r>
              <a:rPr lang="es-ES" sz="2000" dirty="0">
                <a:latin typeface="Arial" panose="020B0604020202020204" pitchFamily="34" charset="0"/>
                <a:cs typeface="Arial" panose="020B0604020202020204" pitchFamily="34" charset="0"/>
              </a:rPr>
              <a:t>.</a:t>
            </a:r>
          </a:p>
          <a:p>
            <a:pPr algn="just"/>
            <a:r>
              <a:rPr lang="es-ES" sz="2000" dirty="0" err="1">
                <a:latin typeface="Arial" panose="020B0604020202020204" pitchFamily="34" charset="0"/>
                <a:cs typeface="Arial" panose="020B0604020202020204" pitchFamily="34" charset="0"/>
              </a:rPr>
              <a:t>Students</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Bachelor</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of</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Biology</a:t>
            </a:r>
            <a:r>
              <a:rPr lang="es-ES" sz="2000" dirty="0">
                <a:latin typeface="Arial" panose="020B0604020202020204" pitchFamily="34" charset="0"/>
                <a:cs typeface="Arial" panose="020B0604020202020204" pitchFamily="34" charset="0"/>
              </a:rPr>
              <a:t> CUC UdeG: Raúl Padilla Guzmán, Judith Velarde Lemus.</a:t>
            </a:r>
          </a:p>
          <a:p>
            <a:pPr algn="just"/>
            <a:r>
              <a:rPr lang="es-ES" sz="2000" dirty="0">
                <a:latin typeface="Arial" panose="020B0604020202020204" pitchFamily="34" charset="0"/>
                <a:cs typeface="Arial" panose="020B0604020202020204" pitchFamily="34" charset="0"/>
              </a:rPr>
              <a:t>UABC </a:t>
            </a:r>
            <a:r>
              <a:rPr lang="es-ES" sz="2000" dirty="0" err="1">
                <a:latin typeface="Arial" panose="020B0604020202020204" pitchFamily="34" charset="0"/>
                <a:cs typeface="Arial" panose="020B0604020202020204" pitchFamily="34" charset="0"/>
              </a:rPr>
              <a:t>students</a:t>
            </a:r>
            <a:r>
              <a:rPr lang="es-ES" sz="2000" dirty="0">
                <a:latin typeface="Arial" panose="020B0604020202020204" pitchFamily="34" charset="0"/>
                <a:cs typeface="Arial" panose="020B0604020202020204" pitchFamily="34" charset="0"/>
              </a:rPr>
              <a:t>: Oc. Mariana Cupul Cortes</a:t>
            </a:r>
          </a:p>
        </p:txBody>
      </p:sp>
    </p:spTree>
    <p:extLst>
      <p:ext uri="{BB962C8B-B14F-4D97-AF65-F5344CB8AC3E}">
        <p14:creationId xmlns:p14="http://schemas.microsoft.com/office/powerpoint/2010/main" val="23814727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523</TotalTime>
  <Words>3063</Words>
  <Application>Microsoft Office PowerPoint</Application>
  <PresentationFormat>Widescreen</PresentationFormat>
  <Paragraphs>369</Paragraphs>
  <Slides>89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89</vt:i4>
      </vt:variant>
    </vt:vector>
  </HeadingPairs>
  <TitlesOfParts>
    <vt:vector size="96" baseType="lpstr">
      <vt:lpstr>Arial</vt:lpstr>
      <vt:lpstr>Calibri</vt:lpstr>
      <vt:lpstr>Calibri Light</vt:lpstr>
      <vt:lpstr>Times New Roman</vt:lpstr>
      <vt:lpstr>Wingdings</vt:lpstr>
      <vt:lpstr>Wingdings 2</vt:lpstr>
      <vt:lpstr>Tema de Office</vt:lpstr>
      <vt:lpstr>Arrecifes y comunidades coralinas de las islas y costa de Nayarit: lecciones aprendidas en 25 años  Coral reefs and coral communities of the islands and coast of Nayarit: lessons learned in 25 years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Temperatura y cobertura de coral</vt:lpstr>
      <vt:lpstr>Coral cover and temperature</vt:lpstr>
      <vt:lpstr>PowerPoint Presentation</vt:lpstr>
      <vt:lpstr>PowerPoint Presentation</vt:lpstr>
      <vt:lpstr>Marietas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 podemos hacer para tratar de restaurar el ecosistema coralino de bahía de Jaltemba?</vt:lpstr>
      <vt:lpstr>PowerPoint Presentation</vt:lpstr>
      <vt:lpstr>Estrategias de conservación -Internacional</vt:lpstr>
      <vt:lpstr>Conservation Strategies -International</vt:lpstr>
      <vt:lpstr>PowerPoint Presentation</vt:lpstr>
      <vt:lpstr>Estrategias legales-legal strategies</vt:lpstr>
      <vt:lpstr>Estrategias locales-local strategies</vt:lpstr>
      <vt:lpstr>Listado de algunas iniciativas – Solo caribe</vt:lpstr>
      <vt:lpstr>List of some initiatives – Caribbean only</vt:lpstr>
      <vt:lpstr>Esfuerzos de restauración a nivel mundial: Avances y retos  Restoration efforts worldwide: Progress and challenges</vt:lpstr>
      <vt:lpstr>PowerPoint Presentation</vt:lpstr>
      <vt:lpstr>PowerPoint Presentation</vt:lpstr>
      <vt:lpstr>PowerPoint Presentation</vt:lpstr>
      <vt:lpstr>PowerPoint Presentation</vt:lpstr>
      <vt:lpstr>¿Cuáles son los avances??</vt:lpstr>
      <vt:lpstr>What are the advances?</vt:lpstr>
      <vt:lpstr>Eventos de blanqueamiento  + intensos + frecuentes-Bleaching events + intense + frequent</vt:lpstr>
      <vt:lpstr>Enfermedades: + severas-Diseases: + severe</vt:lpstr>
      <vt:lpstr>PowerPoint Presentation</vt:lpstr>
      <vt:lpstr>Huracanes y tormentas + intensos + frecuentes y todos juntos!!-Hurricanes and storms + intense + frequent and all together!!</vt:lpstr>
      <vt:lpstr>Nuestro reto…Our challenge…</vt:lpstr>
      <vt:lpstr>Antes de comenzar cualquier proyecto, se debe de identificar: Before starting any project, you must identify:</vt:lpstr>
      <vt:lpstr>Principios para un programa de restauración coralina (ver Sunding et al. 2018)-Principles for a coral restoration program </vt:lpstr>
      <vt:lpstr>Integridad ecológica -Ecological integrity???</vt:lpstr>
      <vt:lpstr>Nuestra experiencia:Our experience:</vt:lpstr>
      <vt:lpstr>La historia de nuestra experiencia…The story of our experience...</vt:lpstr>
      <vt:lpstr>PowerPoint Presentation</vt:lpstr>
      <vt:lpstr>1. Encontrar el sitio a restaurar.-1. Find the site to restore.</vt:lpstr>
      <vt:lpstr>2. Colecta de fragmentos de oportunidad, sanos y del sitio (o cercano)-2. Collection of fragments of opportunity, healthy and from the site (or nearby)</vt:lpstr>
      <vt:lpstr>Agradecimientos</vt:lpstr>
      <vt:lpstr>Thanks 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dc:creator>
  <cp:lastModifiedBy>Eldon Kloepfer</cp:lastModifiedBy>
  <cp:revision>10</cp:revision>
  <dcterms:created xsi:type="dcterms:W3CDTF">2023-03-17T19:16:44Z</dcterms:created>
  <dcterms:modified xsi:type="dcterms:W3CDTF">2023-04-13T20:21:14Z</dcterms:modified>
</cp:coreProperties>
</file>