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media/image1.png" ContentType="image/png"/>
  <Override PartName="/ppt/media/image7.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0080625" cy="567055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E7706BC8-0F0A-4EF2-95BF-00D56E0643B8}"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 name="PlaceHolder 2"/>
          <p:cNvSpPr>
            <a:spLocks noGrp="1"/>
          </p:cNvSpPr>
          <p:nvPr>
            <p:ph type="subTitle"/>
          </p:nvPr>
        </p:nvSpPr>
        <p:spPr>
          <a:xfrm>
            <a:off x="540000" y="1440000"/>
            <a:ext cx="8999640" cy="350964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6C72DB9F-4CA4-4D3C-9CB9-12C2BAFDC92B}"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9" name="PlaceHolder 2"/>
          <p:cNvSpPr>
            <a:spLocks noGrp="1"/>
          </p:cNvSpPr>
          <p:nvPr>
            <p:ph/>
          </p:nvPr>
        </p:nvSpPr>
        <p:spPr>
          <a:xfrm>
            <a:off x="540000" y="1440000"/>
            <a:ext cx="8999640" cy="35096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C378EE21-9711-4B8F-AF19-3F752E240969}"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1" name="PlaceHolder 2"/>
          <p:cNvSpPr>
            <a:spLocks noGrp="1"/>
          </p:cNvSpPr>
          <p:nvPr>
            <p:ph/>
          </p:nvPr>
        </p:nvSpPr>
        <p:spPr>
          <a:xfrm>
            <a:off x="540000" y="1440000"/>
            <a:ext cx="4391640" cy="35096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2" name="PlaceHolder 3"/>
          <p:cNvSpPr>
            <a:spLocks noGrp="1"/>
          </p:cNvSpPr>
          <p:nvPr>
            <p:ph/>
          </p:nvPr>
        </p:nvSpPr>
        <p:spPr>
          <a:xfrm>
            <a:off x="5151600" y="1440000"/>
            <a:ext cx="4391640" cy="35096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77D02AE4-85E4-4FB9-B644-C2F6CA161113}"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430C65AC-B135-47EE-B3AD-31039A75C132}"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540000" y="90000"/>
            <a:ext cx="8999640" cy="458856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0A3B2581-F665-4C2C-8D5A-16AAF85A65C9}"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6" name="PlaceHolder 2"/>
          <p:cNvSpPr>
            <a:spLocks noGrp="1"/>
          </p:cNvSpPr>
          <p:nvPr>
            <p:ph/>
          </p:nvPr>
        </p:nvSpPr>
        <p:spPr>
          <a:xfrm>
            <a:off x="5400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7" name="PlaceHolder 3"/>
          <p:cNvSpPr>
            <a:spLocks noGrp="1"/>
          </p:cNvSpPr>
          <p:nvPr>
            <p:ph/>
          </p:nvPr>
        </p:nvSpPr>
        <p:spPr>
          <a:xfrm>
            <a:off x="5151600" y="1440000"/>
            <a:ext cx="4391640" cy="35096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8" name="PlaceHolder 4"/>
          <p:cNvSpPr>
            <a:spLocks noGrp="1"/>
          </p:cNvSpPr>
          <p:nvPr>
            <p:ph/>
          </p:nvPr>
        </p:nvSpPr>
        <p:spPr>
          <a:xfrm>
            <a:off x="540000" y="327348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C35F538-1465-40DD-8883-147872053FE8}"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0" name="PlaceHolder 2"/>
          <p:cNvSpPr>
            <a:spLocks noGrp="1"/>
          </p:cNvSpPr>
          <p:nvPr>
            <p:ph/>
          </p:nvPr>
        </p:nvSpPr>
        <p:spPr>
          <a:xfrm>
            <a:off x="540000" y="1440000"/>
            <a:ext cx="4391640" cy="35096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1" name="PlaceHolder 3"/>
          <p:cNvSpPr>
            <a:spLocks noGrp="1"/>
          </p:cNvSpPr>
          <p:nvPr>
            <p:ph/>
          </p:nvPr>
        </p:nvSpPr>
        <p:spPr>
          <a:xfrm>
            <a:off x="51516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2" name="PlaceHolder 4"/>
          <p:cNvSpPr>
            <a:spLocks noGrp="1"/>
          </p:cNvSpPr>
          <p:nvPr>
            <p:ph/>
          </p:nvPr>
        </p:nvSpPr>
        <p:spPr>
          <a:xfrm>
            <a:off x="5151600" y="327348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97E349E-481B-4249-B519-E11D5A89E5DC}"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4" name="PlaceHolder 2"/>
          <p:cNvSpPr>
            <a:spLocks noGrp="1"/>
          </p:cNvSpPr>
          <p:nvPr>
            <p:ph/>
          </p:nvPr>
        </p:nvSpPr>
        <p:spPr>
          <a:xfrm>
            <a:off x="5400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5" name="PlaceHolder 3"/>
          <p:cNvSpPr>
            <a:spLocks noGrp="1"/>
          </p:cNvSpPr>
          <p:nvPr>
            <p:ph/>
          </p:nvPr>
        </p:nvSpPr>
        <p:spPr>
          <a:xfrm>
            <a:off x="51516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6" name="PlaceHolder 4"/>
          <p:cNvSpPr>
            <a:spLocks noGrp="1"/>
          </p:cNvSpPr>
          <p:nvPr>
            <p:ph/>
          </p:nvPr>
        </p:nvSpPr>
        <p:spPr>
          <a:xfrm>
            <a:off x="540000" y="3273480"/>
            <a:ext cx="8999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5ECA5C28-E11E-46DA-9C91-7531721C6699}"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8" name="PlaceHolder 2"/>
          <p:cNvSpPr>
            <a:spLocks noGrp="1"/>
          </p:cNvSpPr>
          <p:nvPr>
            <p:ph/>
          </p:nvPr>
        </p:nvSpPr>
        <p:spPr>
          <a:xfrm>
            <a:off x="540000" y="1440000"/>
            <a:ext cx="8999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9" name="PlaceHolder 3"/>
          <p:cNvSpPr>
            <a:spLocks noGrp="1"/>
          </p:cNvSpPr>
          <p:nvPr>
            <p:ph/>
          </p:nvPr>
        </p:nvSpPr>
        <p:spPr>
          <a:xfrm>
            <a:off x="540000" y="3273480"/>
            <a:ext cx="8999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1B481FAF-D80D-458A-8FAC-CA74A07A84D7}"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1" name="PlaceHolder 2"/>
          <p:cNvSpPr>
            <a:spLocks noGrp="1"/>
          </p:cNvSpPr>
          <p:nvPr>
            <p:ph/>
          </p:nvPr>
        </p:nvSpPr>
        <p:spPr>
          <a:xfrm>
            <a:off x="5400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2" name="PlaceHolder 3"/>
          <p:cNvSpPr>
            <a:spLocks noGrp="1"/>
          </p:cNvSpPr>
          <p:nvPr>
            <p:ph/>
          </p:nvPr>
        </p:nvSpPr>
        <p:spPr>
          <a:xfrm>
            <a:off x="5151600" y="144000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3" name="PlaceHolder 4"/>
          <p:cNvSpPr>
            <a:spLocks noGrp="1"/>
          </p:cNvSpPr>
          <p:nvPr>
            <p:ph/>
          </p:nvPr>
        </p:nvSpPr>
        <p:spPr>
          <a:xfrm>
            <a:off x="540000" y="327348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4" name="PlaceHolder 5"/>
          <p:cNvSpPr>
            <a:spLocks noGrp="1"/>
          </p:cNvSpPr>
          <p:nvPr>
            <p:ph/>
          </p:nvPr>
        </p:nvSpPr>
        <p:spPr>
          <a:xfrm>
            <a:off x="5151600" y="3273480"/>
            <a:ext cx="4391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DE2EDC04-2411-4EDD-9B1C-8D77A046C528}"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40000" y="90000"/>
            <a:ext cx="8999640" cy="98964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6" name="PlaceHolder 2"/>
          <p:cNvSpPr>
            <a:spLocks noGrp="1"/>
          </p:cNvSpPr>
          <p:nvPr>
            <p:ph/>
          </p:nvPr>
        </p:nvSpPr>
        <p:spPr>
          <a:xfrm>
            <a:off x="540000" y="144000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7" name="PlaceHolder 3"/>
          <p:cNvSpPr>
            <a:spLocks noGrp="1"/>
          </p:cNvSpPr>
          <p:nvPr>
            <p:ph/>
          </p:nvPr>
        </p:nvSpPr>
        <p:spPr>
          <a:xfrm>
            <a:off x="3583080" y="144000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8" name="PlaceHolder 4"/>
          <p:cNvSpPr>
            <a:spLocks noGrp="1"/>
          </p:cNvSpPr>
          <p:nvPr>
            <p:ph/>
          </p:nvPr>
        </p:nvSpPr>
        <p:spPr>
          <a:xfrm>
            <a:off x="6625800" y="144000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9" name="PlaceHolder 5"/>
          <p:cNvSpPr>
            <a:spLocks noGrp="1"/>
          </p:cNvSpPr>
          <p:nvPr>
            <p:ph/>
          </p:nvPr>
        </p:nvSpPr>
        <p:spPr>
          <a:xfrm>
            <a:off x="540000" y="327348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0" name="PlaceHolder 6"/>
          <p:cNvSpPr>
            <a:spLocks noGrp="1"/>
          </p:cNvSpPr>
          <p:nvPr>
            <p:ph/>
          </p:nvPr>
        </p:nvSpPr>
        <p:spPr>
          <a:xfrm>
            <a:off x="3583080" y="327348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1" name="PlaceHolder 7"/>
          <p:cNvSpPr>
            <a:spLocks noGrp="1"/>
          </p:cNvSpPr>
          <p:nvPr>
            <p:ph/>
          </p:nvPr>
        </p:nvSpPr>
        <p:spPr>
          <a:xfrm>
            <a:off x="6625800" y="3273480"/>
            <a:ext cx="2897640" cy="167400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EBC93447-C58D-45AA-B6E2-8DD89E055B83}" type="slidenum">
              <a:t>&lt;#&gt;</a:t>
            </a:fld>
          </a:p>
        </p:txBody>
      </p:sp>
      <p:sp>
        <p:nvSpPr>
          <p:cNvPr id="11" name="PlaceHolder 10"/>
          <p:cNvSpPr>
            <a:spLocks noGrp="1"/>
          </p:cNvSpPr>
          <p:nvPr>
            <p:ph type="dt" idx="3"/>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
          <p:cNvSpPr/>
          <p:nvPr/>
        </p:nvSpPr>
        <p:spPr>
          <a:xfrm flipV="1">
            <a:off x="0" y="-720"/>
            <a:ext cx="10079640" cy="1079640"/>
          </a:xfrm>
          <a:prstGeom prst="rect">
            <a:avLst/>
          </a:prstGeom>
          <a:pattFill prst="lgGrid">
            <a:fgClr>
              <a:srgbClr val="3465a4"/>
            </a:fgClr>
            <a:bgClr>
              <a:srgbClr val="009eda"/>
            </a:bgClr>
          </a:pattFill>
          <a:ln w="18000">
            <a:noFill/>
          </a:ln>
          <a:effectLst>
            <a:outerShdw blurRad="0" dir="5400000" dist="10800" rotWithShape="0">
              <a:srgbClr val="f49100"/>
            </a:outerShdw>
          </a:effectLst>
        </p:spPr>
        <p:style>
          <a:lnRef idx="0"/>
          <a:fillRef idx="0"/>
          <a:effectRef idx="0"/>
          <a:fontRef idx="minor"/>
        </p:style>
        <p:txBody>
          <a:bodyPr wrap="none" lIns="36000" rIns="36000" tIns="36000" bIns="36000" anchor="ctr">
            <a:noAutofit/>
          </a:bodyPr>
          <a:p>
            <a:pPr>
              <a:lnSpc>
                <a:spcPct val="100000"/>
              </a:lnSpc>
            </a:pPr>
            <a:endParaRPr b="0" lang="de-AT" sz="2200" spc="-1" strike="noStrike">
              <a:solidFill>
                <a:srgbClr val="000000"/>
              </a:solidFill>
              <a:latin typeface="Source Sans Pro"/>
              <a:ea typeface="DejaVu Sans"/>
            </a:endParaRPr>
          </a:p>
        </p:txBody>
      </p:sp>
      <p:sp>
        <p:nvSpPr>
          <p:cNvPr id="1"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 name="PlaceHolder 2"/>
          <p:cNvSpPr>
            <a:spLocks noGrp="1"/>
          </p:cNvSpPr>
          <p:nvPr>
            <p:ph type="body"/>
          </p:nvPr>
        </p:nvSpPr>
        <p:spPr>
          <a:xfrm>
            <a:off x="540000" y="1440000"/>
            <a:ext cx="8999640" cy="35096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 name="PlaceHolder 3"/>
          <p:cNvSpPr>
            <a:spLocks noGrp="1"/>
          </p:cNvSpPr>
          <p:nvPr>
            <p:ph type="ftr" idx="1"/>
          </p:nvPr>
        </p:nvSpPr>
        <p:spPr>
          <a:xfrm>
            <a:off x="3420000" y="5130000"/>
            <a:ext cx="3239640" cy="449640"/>
          </a:xfrm>
          <a:prstGeom prst="rect">
            <a:avLst/>
          </a:prstGeom>
          <a:noFill/>
          <a:ln w="0">
            <a:noFill/>
          </a:ln>
        </p:spPr>
        <p:txBody>
          <a:bodyPr lIns="0" rIns="0" tIns="0" bIns="0" anchor="t">
            <a:noAutofit/>
          </a:bodyPr>
          <a:lstStyle>
            <a:lvl1pPr indent="0" algn="ctr">
              <a:lnSpc>
                <a:spcPct val="100000"/>
              </a:lnSpc>
              <a:buNone/>
              <a:tabLst>
                <a:tab algn="l" pos="0"/>
              </a:tabLst>
              <a:defRPr b="0" lang="de-AT" sz="2400" spc="-1" strike="noStrike">
                <a:solidFill>
                  <a:srgbClr val="484848"/>
                </a:solidFill>
                <a:latin typeface="Source Sans Pro"/>
              </a:defRPr>
            </a:lvl1pPr>
          </a:lstStyle>
          <a:p>
            <a:pPr indent="0" algn="ctr">
              <a:lnSpc>
                <a:spcPct val="100000"/>
              </a:lnSpc>
              <a:buNone/>
              <a:tabLst>
                <a:tab algn="l" pos="0"/>
              </a:tabLst>
            </a:pPr>
            <a:r>
              <a:rPr b="0" lang="de-AT" sz="2400" spc="-1" strike="noStrike">
                <a:solidFill>
                  <a:srgbClr val="484848"/>
                </a:solidFill>
                <a:latin typeface="Source Sans Pro"/>
              </a:rPr>
              <a:t>&lt;footer&gt;</a:t>
            </a:r>
            <a:endParaRPr b="0" lang="en-US" sz="2400" spc="-1" strike="noStrike">
              <a:solidFill>
                <a:srgbClr val="000000"/>
              </a:solidFill>
              <a:latin typeface="Times New Roman"/>
            </a:endParaRPr>
          </a:p>
        </p:txBody>
      </p:sp>
      <p:sp>
        <p:nvSpPr>
          <p:cNvPr id="4" name="PlaceHolder 4"/>
          <p:cNvSpPr>
            <a:spLocks noGrp="1"/>
          </p:cNvSpPr>
          <p:nvPr>
            <p:ph type="sldNum" idx="2"/>
          </p:nvPr>
        </p:nvSpPr>
        <p:spPr>
          <a:xfrm>
            <a:off x="7200000" y="5130000"/>
            <a:ext cx="2339640" cy="449640"/>
          </a:xfrm>
          <a:prstGeom prst="rect">
            <a:avLst/>
          </a:prstGeom>
          <a:noFill/>
          <a:ln w="0">
            <a:noFill/>
          </a:ln>
        </p:spPr>
        <p:txBody>
          <a:bodyPr lIns="0" rIns="0" tIns="0" bIns="0" anchor="t">
            <a:noAutofit/>
          </a:bodyPr>
          <a:lstStyle>
            <a:lvl1pPr indent="0" algn="r">
              <a:lnSpc>
                <a:spcPct val="100000"/>
              </a:lnSpc>
              <a:buNone/>
              <a:tabLst>
                <a:tab algn="l" pos="0"/>
              </a:tabLst>
              <a:defRPr b="0" lang="de-AT" sz="2400" spc="-1" strike="noStrike">
                <a:solidFill>
                  <a:srgbClr val="484848"/>
                </a:solidFill>
                <a:latin typeface="Source Sans Pro"/>
              </a:defRPr>
            </a:lvl1pPr>
          </a:lstStyle>
          <a:p>
            <a:pPr indent="0" algn="r">
              <a:lnSpc>
                <a:spcPct val="100000"/>
              </a:lnSpc>
              <a:buNone/>
              <a:tabLst>
                <a:tab algn="l" pos="0"/>
              </a:tabLst>
            </a:pPr>
            <a:fld id="{927CCFE0-FE5C-4FF7-BB83-D91FAA3F4138}" type="slidenum">
              <a:rPr b="0" lang="de-AT" sz="2400" spc="-1" strike="noStrike">
                <a:solidFill>
                  <a:srgbClr val="484848"/>
                </a:solidFill>
                <a:latin typeface="Source Sans Pro"/>
              </a:rPr>
              <a:t>&lt;number&gt;</a:t>
            </a:fld>
            <a:endParaRPr b="0" lang="en-US" sz="2400" spc="-1" strike="noStrike">
              <a:solidFill>
                <a:srgbClr val="000000"/>
              </a:solidFill>
              <a:latin typeface="Times New Roman"/>
            </a:endParaRPr>
          </a:p>
        </p:txBody>
      </p:sp>
      <p:sp>
        <p:nvSpPr>
          <p:cNvPr id="5" name="PlaceHolder 5"/>
          <p:cNvSpPr>
            <a:spLocks noGrp="1"/>
          </p:cNvSpPr>
          <p:nvPr>
            <p:ph type="dt" idx="3"/>
          </p:nvPr>
        </p:nvSpPr>
        <p:spPr>
          <a:xfrm>
            <a:off x="540000" y="5130000"/>
            <a:ext cx="2339640" cy="4496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502920" y="90720"/>
            <a:ext cx="9071280" cy="9464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PARANAL – A CONAFE SCHOOL</a:t>
            </a:r>
            <a:endParaRPr b="0" lang="en-US" sz="4500" spc="-1" strike="noStrike">
              <a:solidFill>
                <a:srgbClr val="000000"/>
              </a:solidFill>
              <a:latin typeface="Arial"/>
            </a:endParaRPr>
          </a:p>
        </p:txBody>
      </p:sp>
      <p:sp>
        <p:nvSpPr>
          <p:cNvPr id="43" name="PlaceHolder 2"/>
          <p:cNvSpPr>
            <a:spLocks noGrp="1"/>
          </p:cNvSpPr>
          <p:nvPr>
            <p:ph/>
          </p:nvPr>
        </p:nvSpPr>
        <p:spPr>
          <a:xfrm>
            <a:off x="228600" y="1371600"/>
            <a:ext cx="9600840" cy="4114440"/>
          </a:xfrm>
          <a:prstGeom prst="rect">
            <a:avLst/>
          </a:prstGeom>
          <a:noFill/>
          <a:ln w="0">
            <a:noFill/>
          </a:ln>
        </p:spPr>
        <p:txBody>
          <a:bodyPr lIns="0" rIns="0" tIns="0" bIns="0" anchor="t">
            <a:normAutofit/>
          </a:bodyPr>
          <a:p>
            <a:pPr indent="0">
              <a:lnSpc>
                <a:spcPct val="100000"/>
              </a:lnSpc>
              <a:spcAft>
                <a:spcPts val="2103"/>
              </a:spcAft>
              <a:buNone/>
              <a:tabLst>
                <a:tab algn="l" pos="0"/>
              </a:tabLst>
            </a:pPr>
            <a:r>
              <a:rPr b="1" lang="de-AT" sz="1400" spc="-1" strike="noStrike">
                <a:solidFill>
                  <a:srgbClr val="898989"/>
                </a:solidFill>
                <a:latin typeface="Source Sans Pro"/>
              </a:rPr>
              <a:t>In Mexico there are two separate but </a:t>
            </a:r>
            <a:r>
              <a:rPr b="1" lang="en-US" sz="1400" spc="-1" strike="noStrike">
                <a:solidFill>
                  <a:srgbClr val="898989"/>
                </a:solidFill>
                <a:latin typeface="Source Sans Pro"/>
              </a:rPr>
              <a:t>unequal</a:t>
            </a:r>
            <a:r>
              <a:rPr b="1" lang="de-AT" sz="1400" spc="-1" strike="noStrike">
                <a:solidFill>
                  <a:srgbClr val="898989"/>
                </a:solidFill>
                <a:latin typeface="Source Sans Pro"/>
              </a:rPr>
              <a:t> school systems. One is </a:t>
            </a:r>
            <a:r>
              <a:rPr b="1" lang="de-AT" sz="1400" spc="-1" strike="noStrike">
                <a:solidFill>
                  <a:srgbClr val="404041"/>
                </a:solidFill>
                <a:latin typeface="Arial"/>
              </a:rPr>
              <a:t>Secretaría de Educación Pública</a:t>
            </a:r>
            <a:r>
              <a:rPr b="1" lang="de-AT" sz="1400" spc="-1" strike="noStrike">
                <a:solidFill>
                  <a:srgbClr val="898989"/>
                </a:solidFill>
                <a:latin typeface="Arial"/>
              </a:rPr>
              <a:t> </a:t>
            </a:r>
            <a:r>
              <a:rPr b="1" lang="de-AT" sz="1400" spc="-1" strike="noStrike">
                <a:solidFill>
                  <a:srgbClr val="898989"/>
                </a:solidFill>
                <a:latin typeface="Source Sans Pro"/>
              </a:rPr>
              <a:t>(SEP) the main school system that has over 18 students per classroom and the other is CONAFE </a:t>
            </a:r>
            <a:r>
              <a:rPr b="1" lang="de-AT" sz="1400" spc="-1" strike="noStrike">
                <a:solidFill>
                  <a:srgbClr val="898989"/>
                </a:solidFill>
                <a:latin typeface="Arial"/>
              </a:rPr>
              <a:t>(Consejo Nacional de Fomento Educativo)</a:t>
            </a:r>
            <a:r>
              <a:rPr b="1" lang="de-AT" sz="1400" spc="-1" strike="noStrike">
                <a:solidFill>
                  <a:srgbClr val="898989"/>
                </a:solidFill>
                <a:latin typeface="Source Sans Pro"/>
              </a:rPr>
              <a:t> with 4 to 17 students that is a decentralized agency of SEP (English: Ministry of Public Education), whose task that is not in the SEP schools, is to provide basic education services from early childhood to children between zero and three years eleven months old and to children and adolescents living in areas of high and very high marginalization of the country, where it is not </a:t>
            </a:r>
            <a:r>
              <a:rPr b="1" lang="en-US" sz="1400" spc="-1" strike="noStrike">
                <a:solidFill>
                  <a:srgbClr val="898989"/>
                </a:solidFill>
                <a:latin typeface="Source Sans Pro"/>
              </a:rPr>
              <a:t>possible</a:t>
            </a:r>
            <a:r>
              <a:rPr b="1" lang="de-AT" sz="1400" spc="-1" strike="noStrike">
                <a:solidFill>
                  <a:srgbClr val="898989"/>
                </a:solidFill>
                <a:latin typeface="Source Sans Pro"/>
              </a:rPr>
              <a:t> to have a regular educacional servicie.</a:t>
            </a:r>
            <a:r>
              <a:rPr b="1" lang="de-AT" sz="1400" spc="-1" strike="noStrike">
                <a:solidFill>
                  <a:srgbClr val="000000"/>
                </a:solidFill>
                <a:latin typeface="Source Sans Pro"/>
              </a:rPr>
              <a:t> </a:t>
            </a:r>
            <a:endParaRPr b="0" lang="en-US" sz="1400" spc="-1" strike="noStrike">
              <a:solidFill>
                <a:srgbClr val="000000"/>
              </a:solidFill>
              <a:latin typeface="Arial"/>
            </a:endParaRPr>
          </a:p>
          <a:p>
            <a:pPr indent="0">
              <a:lnSpc>
                <a:spcPct val="100000"/>
              </a:lnSpc>
              <a:spcAft>
                <a:spcPts val="2103"/>
              </a:spcAft>
              <a:buNone/>
              <a:tabLst>
                <a:tab algn="l" pos="0"/>
              </a:tabLst>
            </a:pPr>
            <a:r>
              <a:rPr b="1" lang="de-AT" sz="1400" spc="-1" strike="noStrike">
                <a:solidFill>
                  <a:srgbClr val="898989"/>
                </a:solidFill>
                <a:latin typeface="Source Sans Pro"/>
              </a:rPr>
              <a:t>It has come to our attention through communicating with two supervisors of CONAFE schools and visiting of various schools in the CONAFE school system (National Council for the Promotion of Education) that the needs of these schools are not met as other SEP schools.  However, depending on the </a:t>
            </a:r>
            <a:r>
              <a:rPr b="1" lang="en-US" sz="1400" spc="-1" strike="noStrike">
                <a:solidFill>
                  <a:srgbClr val="898989"/>
                </a:solidFill>
                <a:latin typeface="Source Sans Pro"/>
              </a:rPr>
              <a:t>involvement</a:t>
            </a:r>
            <a:r>
              <a:rPr b="1" lang="de-AT" sz="1400" spc="-1" strike="noStrike">
                <a:solidFill>
                  <a:srgbClr val="898989"/>
                </a:solidFill>
                <a:latin typeface="Source Sans Pro"/>
              </a:rPr>
              <a:t> of the parents and the towns, some schools have facilities up to standard.  They all lack the daily consumables like crayons, tablets, workbooks, notebooks, paper, pencils, markers etc. </a:t>
            </a:r>
            <a:endParaRPr b="0" lang="en-US" sz="1400" spc="-1" strike="noStrike">
              <a:solidFill>
                <a:srgbClr val="000000"/>
              </a:solidFill>
              <a:latin typeface="Arial"/>
            </a:endParaRPr>
          </a:p>
          <a:p>
            <a:pPr indent="0">
              <a:lnSpc>
                <a:spcPct val="100000"/>
              </a:lnSpc>
              <a:spcAft>
                <a:spcPts val="2103"/>
              </a:spcAft>
              <a:buNone/>
              <a:tabLst>
                <a:tab algn="l" pos="0"/>
              </a:tabLst>
            </a:pPr>
            <a:r>
              <a:rPr b="1" lang="de-AT" sz="1400" spc="-1" strike="noStrike">
                <a:solidFill>
                  <a:srgbClr val="000000"/>
                </a:solidFill>
                <a:latin typeface="Source Sans Pro"/>
              </a:rPr>
              <a:t>THE FOLLOWING PRESENTATION IS FOR ONE OF THOSE SCHOOLS THAT DOES NOT HAVE FACILITIES UP TO STANDARD</a:t>
            </a:r>
            <a:endParaRPr b="0" lang="en-US" sz="1400" spc="-1" strike="noStrike">
              <a:solidFill>
                <a:srgbClr val="000000"/>
              </a:solidFill>
              <a:latin typeface="Arial"/>
            </a:endParaRPr>
          </a:p>
          <a:p>
            <a:pPr indent="0">
              <a:lnSpc>
                <a:spcPct val="100000"/>
              </a:lnSpc>
              <a:spcAft>
                <a:spcPts val="2103"/>
              </a:spcAft>
              <a:buNone/>
              <a:tabLst>
                <a:tab algn="l" pos="0"/>
              </a:tabLst>
            </a:pPr>
            <a:endParaRPr b="0" lang="en-US" sz="4800" spc="-1" strike="noStrike">
              <a:solidFill>
                <a:srgbClr val="000000"/>
              </a:solidFill>
              <a:latin typeface="Arial"/>
            </a:endParaRPr>
          </a:p>
          <a:p>
            <a:pPr indent="0">
              <a:lnSpc>
                <a:spcPct val="100000"/>
              </a:lnSpc>
              <a:spcAft>
                <a:spcPts val="2103"/>
              </a:spcAft>
              <a:buNone/>
              <a:tabLst>
                <a:tab algn="l" pos="0"/>
              </a:tabLst>
            </a:pPr>
            <a:endParaRPr b="0" lang="en-US"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PlaceHolder 1"/>
          <p:cNvSpPr>
            <a:spLocks noGrp="1"/>
          </p:cNvSpPr>
          <p:nvPr>
            <p:ph type="title"/>
          </p:nvPr>
        </p:nvSpPr>
        <p:spPr>
          <a:xfrm>
            <a:off x="540000" y="90000"/>
            <a:ext cx="8999640" cy="989640"/>
          </a:xfrm>
          <a:prstGeom prst="rect">
            <a:avLst/>
          </a:prstGeom>
          <a:noFill/>
          <a:ln w="0">
            <a:noFill/>
          </a:ln>
        </p:spPr>
        <p:txBody>
          <a:bodyPr lIns="0" rIns="0" tIns="0" bIns="0" anchor="b">
            <a:normAutofit fontScale="84000"/>
          </a:bodyPr>
          <a:p>
            <a:pPr indent="0">
              <a:lnSpc>
                <a:spcPct val="100000"/>
              </a:lnSpc>
              <a:buNone/>
              <a:tabLst>
                <a:tab algn="l" pos="0"/>
              </a:tabLst>
            </a:pPr>
            <a:r>
              <a:rPr b="0" lang="de-AT" sz="4500" spc="-1" strike="noStrike">
                <a:solidFill>
                  <a:srgbClr val="ffffff"/>
                </a:solidFill>
                <a:latin typeface="Source Sans Pro Light"/>
              </a:rPr>
              <a:t>PARANAL -  IT LOOKS FARTHER THAN IT IS.</a:t>
            </a:r>
            <a:endParaRPr b="0" lang="en-US" sz="4500" spc="-1" strike="noStrike">
              <a:solidFill>
                <a:srgbClr val="000000"/>
              </a:solidFill>
              <a:latin typeface="Arial"/>
            </a:endParaRPr>
          </a:p>
        </p:txBody>
      </p:sp>
      <p:pic>
        <p:nvPicPr>
          <p:cNvPr id="45" name="" descr=""/>
          <p:cNvPicPr/>
          <p:nvPr/>
        </p:nvPicPr>
        <p:blipFill>
          <a:blip r:embed="rId1"/>
          <a:stretch/>
        </p:blipFill>
        <p:spPr>
          <a:xfrm>
            <a:off x="3200400" y="1222200"/>
            <a:ext cx="4147200" cy="4447440"/>
          </a:xfrm>
          <a:prstGeom prst="rect">
            <a:avLst/>
          </a:prstGeom>
          <a:ln w="1800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PlaceHolder 1"/>
          <p:cNvSpPr>
            <a:spLocks noGrp="1"/>
          </p:cNvSpPr>
          <p:nvPr>
            <p:ph type="title"/>
          </p:nvPr>
        </p:nvSpPr>
        <p:spPr>
          <a:xfrm>
            <a:off x="540000" y="90000"/>
            <a:ext cx="8999640" cy="989640"/>
          </a:xfrm>
          <a:prstGeom prst="rect">
            <a:avLst/>
          </a:prstGeom>
          <a:noFill/>
          <a:ln w="0">
            <a:noFill/>
          </a:ln>
        </p:spPr>
        <p:txBody>
          <a:bodyPr lIns="0" rIns="0" tIns="0" bIns="0" anchor="b">
            <a:normAutofit fontScale="72000"/>
          </a:bodyPr>
          <a:p>
            <a:pPr indent="0">
              <a:lnSpc>
                <a:spcPct val="100000"/>
              </a:lnSpc>
              <a:buNone/>
              <a:tabLst>
                <a:tab algn="l" pos="0"/>
              </a:tabLst>
            </a:pPr>
            <a:r>
              <a:rPr b="0" lang="de-AT" sz="4500" spc="-1" strike="noStrike">
                <a:solidFill>
                  <a:srgbClr val="ffffff"/>
                </a:solidFill>
                <a:latin typeface="Source Sans Pro Light"/>
              </a:rPr>
              <a:t>The Ejido has loaned this space permantly for the school</a:t>
            </a:r>
            <a:endParaRPr b="0" lang="en-US" sz="4500" spc="-1" strike="noStrike">
              <a:solidFill>
                <a:srgbClr val="000000"/>
              </a:solidFill>
              <a:latin typeface="Arial"/>
            </a:endParaRPr>
          </a:p>
        </p:txBody>
      </p:sp>
      <p:pic>
        <p:nvPicPr>
          <p:cNvPr id="47"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Not much.</a:t>
            </a:r>
            <a:endParaRPr b="0" lang="en-US" sz="4500" spc="-1" strike="noStrike">
              <a:solidFill>
                <a:srgbClr val="000000"/>
              </a:solidFill>
              <a:latin typeface="Arial"/>
            </a:endParaRPr>
          </a:p>
        </p:txBody>
      </p:sp>
      <p:pic>
        <p:nvPicPr>
          <p:cNvPr id="49"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No chairs.</a:t>
            </a:r>
            <a:endParaRPr b="0" lang="en-US" sz="4500" spc="-1" strike="noStrike">
              <a:solidFill>
                <a:srgbClr val="000000"/>
              </a:solidFill>
              <a:latin typeface="Arial"/>
            </a:endParaRPr>
          </a:p>
        </p:txBody>
      </p:sp>
      <p:pic>
        <p:nvPicPr>
          <p:cNvPr id="51" name="" descr=""/>
          <p:cNvPicPr/>
          <p:nvPr/>
        </p:nvPicPr>
        <p:blipFill>
          <a:blip r:embed="rId1"/>
          <a:stretch/>
        </p:blipFill>
        <p:spPr>
          <a:xfrm>
            <a:off x="2700000" y="1440000"/>
            <a:ext cx="4679640" cy="3509640"/>
          </a:xfrm>
          <a:prstGeom prst="rect">
            <a:avLst/>
          </a:prstGeom>
          <a:ln w="1800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No tables.</a:t>
            </a:r>
            <a:endParaRPr b="0" lang="en-US" sz="4500" spc="-1" strike="noStrike">
              <a:solidFill>
                <a:srgbClr val="000000"/>
              </a:solidFill>
              <a:latin typeface="Arial"/>
            </a:endParaRPr>
          </a:p>
        </p:txBody>
      </p:sp>
      <p:pic>
        <p:nvPicPr>
          <p:cNvPr id="53"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But a teacher with a great heart.</a:t>
            </a:r>
            <a:endParaRPr b="0" lang="en-US" sz="4500" spc="-1" strike="noStrike">
              <a:solidFill>
                <a:srgbClr val="000000"/>
              </a:solidFill>
              <a:latin typeface="Arial"/>
            </a:endParaRPr>
          </a:p>
        </p:txBody>
      </p:sp>
      <p:pic>
        <p:nvPicPr>
          <p:cNvPr id="55"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PlaceHolder 1"/>
          <p:cNvSpPr>
            <a:spLocks noGrp="1"/>
          </p:cNvSpPr>
          <p:nvPr>
            <p:ph type="title"/>
          </p:nvPr>
        </p:nvSpPr>
        <p:spPr>
          <a:xfrm>
            <a:off x="540000" y="90000"/>
            <a:ext cx="8999640" cy="989640"/>
          </a:xfrm>
          <a:prstGeom prst="rect">
            <a:avLst/>
          </a:prstGeom>
          <a:noFill/>
          <a:ln w="0">
            <a:noFill/>
          </a:ln>
        </p:spPr>
        <p:txBody>
          <a:bodyPr lIns="0" rIns="0" tIns="0" bIns="0" anchor="b">
            <a:normAutofit fontScale="84000"/>
          </a:bodyPr>
          <a:p>
            <a:pPr indent="0">
              <a:lnSpc>
                <a:spcPct val="100000"/>
              </a:lnSpc>
              <a:buNone/>
              <a:tabLst>
                <a:tab algn="l" pos="0"/>
              </a:tabLst>
            </a:pPr>
            <a:r>
              <a:rPr b="0" lang="de-AT" sz="4500" spc="-1" strike="noStrike">
                <a:solidFill>
                  <a:srgbClr val="ffffff"/>
                </a:solidFill>
                <a:latin typeface="Source Sans Pro Light"/>
              </a:rPr>
              <a:t>That does what she can to make it better.</a:t>
            </a:r>
            <a:endParaRPr b="0" lang="en-US" sz="4500" spc="-1" strike="noStrike">
              <a:solidFill>
                <a:srgbClr val="000000"/>
              </a:solidFill>
              <a:latin typeface="Arial"/>
            </a:endParaRPr>
          </a:p>
        </p:txBody>
      </p:sp>
      <p:pic>
        <p:nvPicPr>
          <p:cNvPr id="57"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a:t>
            </a:r>
            <a:endParaRPr b="0" lang="en-US" sz="4500" spc="-1" strike="noStrike">
              <a:solidFill>
                <a:srgbClr val="000000"/>
              </a:solidFill>
              <a:latin typeface="Arial"/>
            </a:endParaRPr>
          </a:p>
        </p:txBody>
      </p:sp>
      <p:pic>
        <p:nvPicPr>
          <p:cNvPr id="59"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Here we are!</a:t>
            </a:r>
            <a:endParaRPr b="0" lang="en-US" sz="4500" spc="-1" strike="noStrike">
              <a:solidFill>
                <a:srgbClr val="000000"/>
              </a:solidFill>
              <a:latin typeface="Arial"/>
            </a:endParaRPr>
          </a:p>
        </p:txBody>
      </p:sp>
      <p:pic>
        <p:nvPicPr>
          <p:cNvPr id="61"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PlaceHolder 1"/>
          <p:cNvSpPr>
            <a:spLocks noGrp="1"/>
          </p:cNvSpPr>
          <p:nvPr>
            <p:ph type="title"/>
          </p:nvPr>
        </p:nvSpPr>
        <p:spPr>
          <a:xfrm>
            <a:off x="540000" y="90000"/>
            <a:ext cx="8999640" cy="989640"/>
          </a:xfrm>
          <a:prstGeom prst="rect">
            <a:avLst/>
          </a:prstGeom>
          <a:noFill/>
          <a:ln w="0">
            <a:noFill/>
          </a:ln>
        </p:spPr>
        <p:txBody>
          <a:bodyPr lIns="0" rIns="0" tIns="0" bIns="0" anchor="b">
            <a:normAutofit fontScale="71000"/>
          </a:bodyPr>
          <a:p>
            <a:pPr indent="0">
              <a:lnSpc>
                <a:spcPct val="100000"/>
              </a:lnSpc>
              <a:buNone/>
              <a:tabLst>
                <a:tab algn="l" pos="0"/>
              </a:tabLst>
            </a:pPr>
            <a:r>
              <a:rPr b="0" lang="de-AT" sz="4500" spc="-1" strike="noStrike">
                <a:solidFill>
                  <a:srgbClr val="ffffff"/>
                </a:solidFill>
                <a:latin typeface="Source Sans Pro Light"/>
              </a:rPr>
              <a:t>Water and Electricity is paid by the parents not the school system – CONAFE  But they will do that!</a:t>
            </a:r>
            <a:endParaRPr b="0" lang="en-US" sz="4500" spc="-1" strike="noStrike">
              <a:solidFill>
                <a:srgbClr val="000000"/>
              </a:solidFill>
              <a:latin typeface="Arial"/>
            </a:endParaRPr>
          </a:p>
        </p:txBody>
      </p:sp>
      <p:pic>
        <p:nvPicPr>
          <p:cNvPr id="63"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Looks worse than it is.</a:t>
            </a:r>
            <a:endParaRPr b="0" lang="en-US" sz="4500" spc="-1" strike="noStrike">
              <a:solidFill>
                <a:srgbClr val="000000"/>
              </a:solidFill>
              <a:latin typeface="Arial"/>
            </a:endParaRPr>
          </a:p>
        </p:txBody>
      </p:sp>
      <p:pic>
        <p:nvPicPr>
          <p:cNvPr id="65" name="" descr=""/>
          <p:cNvPicPr/>
          <p:nvPr/>
        </p:nvPicPr>
        <p:blipFill>
          <a:blip r:embed="rId1"/>
          <a:stretch/>
        </p:blipFill>
        <p:spPr>
          <a:xfrm>
            <a:off x="2286000" y="1129680"/>
            <a:ext cx="5808960" cy="4356360"/>
          </a:xfrm>
          <a:prstGeom prst="rect">
            <a:avLst/>
          </a:prstGeom>
          <a:ln w="1800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540000" y="90000"/>
            <a:ext cx="8999640" cy="989640"/>
          </a:xfrm>
          <a:prstGeom prst="rect">
            <a:avLst/>
          </a:prstGeom>
          <a:noFill/>
          <a:ln w="0">
            <a:noFill/>
          </a:ln>
        </p:spPr>
        <p:txBody>
          <a:bodyPr lIns="0" rIns="0" tIns="0" bIns="0" anchor="b">
            <a:normAutofit fontScale="84000"/>
          </a:bodyPr>
          <a:p>
            <a:pPr indent="0">
              <a:lnSpc>
                <a:spcPct val="100000"/>
              </a:lnSpc>
              <a:buNone/>
              <a:tabLst>
                <a:tab algn="l" pos="0"/>
              </a:tabLst>
            </a:pPr>
            <a:r>
              <a:rPr b="0" lang="de-AT" sz="4500" spc="-1" strike="noStrike">
                <a:solidFill>
                  <a:srgbClr val="ffffff"/>
                </a:solidFill>
                <a:latin typeface="Source Sans Pro Light"/>
              </a:rPr>
              <a:t>Bathrooms across this wall like these»»»</a:t>
            </a:r>
            <a:endParaRPr b="0" lang="en-US" sz="4500" spc="-1" strike="noStrike">
              <a:solidFill>
                <a:srgbClr val="000000"/>
              </a:solidFill>
              <a:latin typeface="Arial"/>
            </a:endParaRPr>
          </a:p>
        </p:txBody>
      </p:sp>
      <p:pic>
        <p:nvPicPr>
          <p:cNvPr id="67" name="" descr=""/>
          <p:cNvPicPr/>
          <p:nvPr/>
        </p:nvPicPr>
        <p:blipFill>
          <a:blip r:embed="rId1"/>
          <a:stretch/>
        </p:blipFill>
        <p:spPr>
          <a:xfrm>
            <a:off x="2700000" y="1440000"/>
            <a:ext cx="4679640" cy="3509640"/>
          </a:xfrm>
          <a:prstGeom prst="rect">
            <a:avLst/>
          </a:prstGeom>
          <a:ln w="1800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Two bathroom stalls like these two.</a:t>
            </a:r>
            <a:endParaRPr b="0" lang="en-US" sz="4500" spc="-1" strike="noStrike">
              <a:solidFill>
                <a:srgbClr val="000000"/>
              </a:solidFill>
              <a:latin typeface="Arial"/>
            </a:endParaRPr>
          </a:p>
        </p:txBody>
      </p:sp>
      <p:sp>
        <p:nvSpPr>
          <p:cNvPr id="69" name="PlaceHolder 2"/>
          <p:cNvSpPr>
            <a:spLocks noGrp="1"/>
          </p:cNvSpPr>
          <p:nvPr>
            <p:ph/>
          </p:nvPr>
        </p:nvSpPr>
        <p:spPr>
          <a:xfrm>
            <a:off x="540000" y="1143000"/>
            <a:ext cx="8999640" cy="4571640"/>
          </a:xfrm>
          <a:prstGeom prst="rect">
            <a:avLst/>
          </a:prstGeom>
          <a:noFill/>
          <a:ln w="0">
            <a:noFill/>
          </a:ln>
        </p:spPr>
        <p:txBody>
          <a:bodyPr lIns="0" rIns="0" tIns="0" bIns="0" anchor="t">
            <a:normAutofit/>
          </a:bodyPr>
          <a:p>
            <a:pPr indent="0">
              <a:spcBef>
                <a:spcPts val="1417"/>
              </a:spcBef>
              <a:buNone/>
            </a:pPr>
            <a:endParaRPr b="0" lang="en-US" sz="1800" spc="-1" strike="noStrike">
              <a:solidFill>
                <a:srgbClr val="000000"/>
              </a:solidFill>
              <a:latin typeface="Arial"/>
            </a:endParaRPr>
          </a:p>
        </p:txBody>
      </p:sp>
      <p:pic>
        <p:nvPicPr>
          <p:cNvPr id="70" name="" descr=""/>
          <p:cNvPicPr/>
          <p:nvPr/>
        </p:nvPicPr>
        <p:blipFill>
          <a:blip r:embed="rId1"/>
          <a:stretch/>
        </p:blipFill>
        <p:spPr>
          <a:xfrm>
            <a:off x="1797120" y="1143000"/>
            <a:ext cx="7128720" cy="4526640"/>
          </a:xfrm>
          <a:prstGeom prst="rect">
            <a:avLst/>
          </a:prstGeom>
          <a:ln w="1800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Some removal of old stuff.</a:t>
            </a:r>
            <a:endParaRPr b="0" lang="en-US" sz="4500" spc="-1" strike="noStrike">
              <a:solidFill>
                <a:srgbClr val="000000"/>
              </a:solidFill>
              <a:latin typeface="Arial"/>
            </a:endParaRPr>
          </a:p>
        </p:txBody>
      </p:sp>
      <p:pic>
        <p:nvPicPr>
          <p:cNvPr id="72" name="" descr=""/>
          <p:cNvPicPr/>
          <p:nvPr/>
        </p:nvPicPr>
        <p:blipFill>
          <a:blip r:embed="rId1"/>
          <a:stretch/>
        </p:blipFill>
        <p:spPr>
          <a:xfrm>
            <a:off x="2700000" y="1440000"/>
            <a:ext cx="4679640" cy="3509640"/>
          </a:xfrm>
          <a:prstGeom prst="rect">
            <a:avLst/>
          </a:prstGeom>
          <a:ln w="1800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Cut the floor for water in and drain out.</a:t>
            </a:r>
            <a:endParaRPr b="0" lang="en-US" sz="4500" spc="-1" strike="noStrike">
              <a:solidFill>
                <a:srgbClr val="000000"/>
              </a:solidFill>
              <a:latin typeface="Arial"/>
            </a:endParaRPr>
          </a:p>
        </p:txBody>
      </p:sp>
      <p:pic>
        <p:nvPicPr>
          <p:cNvPr id="74" name="" descr=""/>
          <p:cNvPicPr/>
          <p:nvPr/>
        </p:nvPicPr>
        <p:blipFill>
          <a:blip r:embed="rId1"/>
          <a:stretch/>
        </p:blipFill>
        <p:spPr>
          <a:xfrm>
            <a:off x="2700000" y="1440000"/>
            <a:ext cx="4679280" cy="3509640"/>
          </a:xfrm>
          <a:prstGeom prst="rect">
            <a:avLst/>
          </a:prstGeom>
          <a:ln w="1800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It will end up looking better than this!!</a:t>
            </a:r>
            <a:endParaRPr b="0" lang="en-US" sz="4500" spc="-1" strike="noStrike">
              <a:solidFill>
                <a:srgbClr val="000000"/>
              </a:solidFill>
              <a:latin typeface="Arial"/>
            </a:endParaRPr>
          </a:p>
        </p:txBody>
      </p:sp>
      <p:pic>
        <p:nvPicPr>
          <p:cNvPr id="76" name="" descr=""/>
          <p:cNvPicPr/>
          <p:nvPr/>
        </p:nvPicPr>
        <p:blipFill>
          <a:blip r:embed="rId1"/>
          <a:stretch/>
        </p:blipFill>
        <p:spPr>
          <a:xfrm>
            <a:off x="1740240" y="1143000"/>
            <a:ext cx="6035040" cy="4526640"/>
          </a:xfrm>
          <a:prstGeom prst="rect">
            <a:avLst/>
          </a:prstGeom>
          <a:ln w="1800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540000" y="90000"/>
            <a:ext cx="8999640" cy="989640"/>
          </a:xfrm>
          <a:prstGeom prst="rect">
            <a:avLst/>
          </a:prstGeom>
          <a:noFill/>
          <a:ln w="0">
            <a:noFill/>
          </a:ln>
        </p:spPr>
        <p:txBody>
          <a:bodyPr lIns="0" rIns="0" tIns="0" bIns="0" anchor="b">
            <a:normAutofit/>
          </a:bodyPr>
          <a:p>
            <a:pPr indent="0">
              <a:lnSpc>
                <a:spcPct val="100000"/>
              </a:lnSpc>
              <a:buNone/>
              <a:tabLst>
                <a:tab algn="l" pos="0"/>
              </a:tabLst>
            </a:pPr>
            <a:r>
              <a:rPr b="0" lang="de-AT" sz="4500" spc="-1" strike="noStrike">
                <a:solidFill>
                  <a:srgbClr val="ffffff"/>
                </a:solidFill>
                <a:latin typeface="Source Sans Pro Light"/>
              </a:rPr>
              <a:t>Paranal</a:t>
            </a:r>
            <a:r>
              <a:rPr b="0" lang="de-AT" sz="4500" spc="-1" strike="noStrike">
                <a:solidFill>
                  <a:srgbClr val="ffffff"/>
                </a:solidFill>
                <a:latin typeface="Source Sans Pro Light"/>
              </a:rPr>
              <a:t>	</a:t>
            </a:r>
            <a:endParaRPr b="0" lang="en-US" sz="4500" spc="-1" strike="noStrike">
              <a:solidFill>
                <a:srgbClr val="000000"/>
              </a:solidFill>
              <a:latin typeface="Arial"/>
            </a:endParaRPr>
          </a:p>
        </p:txBody>
      </p:sp>
      <p:sp>
        <p:nvSpPr>
          <p:cNvPr id="78" name="PlaceHolder 2"/>
          <p:cNvSpPr>
            <a:spLocks noGrp="1"/>
          </p:cNvSpPr>
          <p:nvPr>
            <p:ph/>
          </p:nvPr>
        </p:nvSpPr>
        <p:spPr>
          <a:xfrm>
            <a:off x="540000" y="1440000"/>
            <a:ext cx="9289800" cy="4046400"/>
          </a:xfrm>
          <a:prstGeom prst="rect">
            <a:avLst/>
          </a:prstGeom>
          <a:noFill/>
          <a:ln w="0">
            <a:noFill/>
          </a:ln>
        </p:spPr>
        <p:txBody>
          <a:bodyPr lIns="0" rIns="0" tIns="0" bIns="0" anchor="t">
            <a:normAutofit fontScale="84000"/>
          </a:bodyPr>
          <a:p>
            <a:pPr marL="432000" indent="-324000">
              <a:lnSpc>
                <a:spcPct val="100000"/>
              </a:lnSpc>
              <a:spcAft>
                <a:spcPts val="2103"/>
              </a:spcAft>
              <a:buClr>
                <a:srgbClr val="009eda"/>
              </a:buClr>
              <a:buSzPct val="45000"/>
              <a:buFont typeface="Wingdings" charset="2"/>
              <a:buChar char=""/>
            </a:pPr>
            <a:r>
              <a:rPr b="0" lang="de-AT" sz="4800" spc="-1" strike="noStrike">
                <a:solidFill>
                  <a:srgbClr val="000000"/>
                </a:solidFill>
                <a:latin typeface="Source Sans Pro"/>
              </a:rPr>
              <a:t>Worth the fix!  Or maybe buy some chairs.</a:t>
            </a:r>
            <a:endParaRPr b="0" lang="en-US" sz="4800" spc="-1" strike="noStrike">
              <a:solidFill>
                <a:srgbClr val="000000"/>
              </a:solidFill>
              <a:latin typeface="Arial"/>
            </a:endParaRPr>
          </a:p>
          <a:p>
            <a:pPr marL="432000" indent="-324000">
              <a:lnSpc>
                <a:spcPct val="100000"/>
              </a:lnSpc>
              <a:spcAft>
                <a:spcPts val="2103"/>
              </a:spcAft>
              <a:buClr>
                <a:srgbClr val="009eda"/>
              </a:buClr>
              <a:buSzPct val="45000"/>
              <a:buFont typeface="Wingdings" charset="2"/>
              <a:buChar char=""/>
            </a:pPr>
            <a:r>
              <a:rPr b="0" lang="de-AT" sz="4800" spc="-1" strike="noStrike">
                <a:solidFill>
                  <a:srgbClr val="000000"/>
                </a:solidFill>
                <a:latin typeface="Source Sans Pro"/>
              </a:rPr>
              <a:t>We are in the process of getting a cost summary because this one is new to us.  If interested please let us know and we will respond. Contact: Vern Porter – vernporter@yahoo.com</a:t>
            </a:r>
            <a:endParaRPr b="0" lang="en-US" sz="4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247</TotalTime>
  <Application>LibreOffice/7.4.2.3$Windows_X86_64 LibreOffice_project/382eef1f22670f7f4118c8c2dd222ec7ad009daf</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2023-04-12T16:22:16Z</dcterms:created>
  <dc:creator/>
  <dc:description/>
  <dc:language>en-US</dc:language>
  <cp:lastModifiedBy/>
  <dcterms:modified xsi:type="dcterms:W3CDTF">2023-07-25T15:46:26Z</dcterms:modified>
  <cp:revision>7</cp:revision>
  <dc:subject/>
  <dc:title>Vivid</dc:title>
</cp:coreProperties>
</file>

<file path=docProps/custom.xml><?xml version="1.0" encoding="utf-8"?>
<Properties xmlns="http://schemas.openxmlformats.org/officeDocument/2006/custom-properties" xmlns:vt="http://schemas.openxmlformats.org/officeDocument/2006/docPropsVTypes"/>
</file>