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media/image1.png" ContentType="image/png"/>
  <Override PartName="/ppt/media/image7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7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B65EBB5-54EC-4841-BD1B-04C619EDC1B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85F986D-C03B-4A1C-B7B3-2BB3D4F5BF9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D8F21A6-2C03-4DCC-BFC6-64D409CD886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07D80A4-B4ED-49BE-AE06-48B7F299CCC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CAA7C67-765A-468D-BC75-60254AD97B3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0B3678A-3259-4C43-B6FD-35DB0426800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7B5643E-89BF-4307-8719-038A3456FD1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030D882-D22D-4DCD-8299-C8BFF4A1BB4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1DF8A80-BF18-42F5-AEFA-2B1AF48DEA4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BB4FD61-2514-4C1D-89F2-42152E1C6A0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CA09276-84AA-4AE5-8D92-5303079F2D4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F6DE20B-4252-40B8-A428-A6987D46850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"/>
          <p:cNvSpPr/>
          <p:nvPr/>
        </p:nvSpPr>
        <p:spPr>
          <a:xfrm flipV="1">
            <a:off x="0" y="-2160"/>
            <a:ext cx="10078200" cy="1078200"/>
          </a:xfrm>
          <a:prstGeom prst="rect">
            <a:avLst/>
          </a:prstGeom>
          <a:pattFill prst="lgGrid">
            <a:fgClr>
              <a:srgbClr val="3465a4"/>
            </a:fgClr>
            <a:bgClr>
              <a:srgbClr val="009eda"/>
            </a:bgClr>
          </a:pattFill>
          <a:ln w="18000">
            <a:noFill/>
          </a:ln>
          <a:effectLst>
            <a:outerShdw blurRad="0" dir="5400000" dist="10800" rotWithShape="0">
              <a:srgbClr val="f49100"/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36000" rIns="36000" tIns="36000" bIns="36000" anchor="ctr">
            <a:noAutofit/>
          </a:bodyPr>
          <a:p>
            <a:pPr>
              <a:lnSpc>
                <a:spcPct val="100000"/>
              </a:lnSpc>
            </a:pPr>
            <a:endParaRPr b="0" lang="de-AT" sz="2200" spc="-1" strike="noStrike">
              <a:solidFill>
                <a:srgbClr val="000000"/>
              </a:solidFill>
              <a:latin typeface="Source Sans Pro"/>
              <a:ea typeface="DejaVu Sans"/>
            </a:endParaRPr>
          </a:p>
        </p:txBody>
      </p:sp>
      <p:sp>
        <p:nvSpPr>
          <p:cNvPr id="1" name="PlaceHolder 1"/>
          <p:cNvSpPr>
            <a:spLocks noGrp="1"/>
          </p:cNvSpPr>
          <p:nvPr>
            <p:ph type="ftr" idx="1"/>
          </p:nvPr>
        </p:nvSpPr>
        <p:spPr>
          <a:xfrm>
            <a:off x="3420000" y="5130000"/>
            <a:ext cx="3238200" cy="44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AT" sz="2400" spc="-1" strike="noStrike">
                <a:solidFill>
                  <a:srgbClr val="484848"/>
                </a:solidFill>
                <a:latin typeface="Source Sans Pro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400" spc="-1" strike="noStrike">
                <a:solidFill>
                  <a:srgbClr val="484848"/>
                </a:solidFill>
                <a:latin typeface="Source Sans Pro"/>
              </a:rPr>
              <a:t>&lt;footer&gt;</a:t>
            </a:r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ldNum" idx="2"/>
          </p:nvPr>
        </p:nvSpPr>
        <p:spPr>
          <a:xfrm>
            <a:off x="7200000" y="5130000"/>
            <a:ext cx="2338200" cy="44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de-AT" sz="2400" spc="-1" strike="noStrike">
                <a:solidFill>
                  <a:srgbClr val="484848"/>
                </a:solidFill>
                <a:latin typeface="Source Sans Pro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9EE51D-18EC-4B6B-B5C8-84822F9ABFB7}" type="slidenum">
              <a:rPr b="0" lang="de-AT" sz="2400" spc="-1" strike="noStrike">
                <a:solidFill>
                  <a:srgbClr val="484848"/>
                </a:solidFill>
                <a:latin typeface="Source Sans Pro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 idx="3"/>
          </p:nvPr>
        </p:nvSpPr>
        <p:spPr>
          <a:xfrm>
            <a:off x="540000" y="5130000"/>
            <a:ext cx="2338200" cy="44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hyperlink" Target="mailto:vernporter@yahoo.com" TargetMode="External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500" spc="-1" strike="noStrike">
                <a:solidFill>
                  <a:srgbClr val="ffffff"/>
                </a:solidFill>
                <a:latin typeface="Source Sans Pro Light"/>
              </a:rPr>
              <a:t>El Tonino School Fence Project</a:t>
            </a:r>
            <a:endParaRPr b="0" lang="en-US" sz="4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0" lang="en-US" sz="4200" spc="-1" strike="noStrike">
                <a:solidFill>
                  <a:srgbClr val="000000"/>
                </a:solidFill>
                <a:latin typeface="Arial"/>
              </a:rPr>
              <a:t>The following slides will show the condition of the walled fence around the kinder, that includes grades 1 to 3 in El Tonino plus the estimated cost to replace it. El Tonino is about ½ hour from downtown La Peñita. </a:t>
            </a:r>
            <a:endParaRPr b="0" lang="en-US" sz="4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40000" y="27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LOCATION OF EL TONINO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1656360" y="1439640"/>
            <a:ext cx="6764760" cy="4048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64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COMMUNITY PUT IN THEIR PART TO FIX THE BULDING AND WILL DO THE SAME FOR THE FENCE.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7" name="" descr=""/>
          <p:cNvPicPr/>
          <p:nvPr/>
        </p:nvPicPr>
        <p:blipFill>
          <a:blip r:embed="rId1"/>
          <a:stretch/>
        </p:blipFill>
        <p:spPr>
          <a:xfrm>
            <a:off x="1771920" y="1371600"/>
            <a:ext cx="6550920" cy="330444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" descr=""/>
          <p:cNvPicPr/>
          <p:nvPr/>
        </p:nvPicPr>
        <p:blipFill>
          <a:blip r:embed="rId1"/>
          <a:stretch/>
        </p:blipFill>
        <p:spPr>
          <a:xfrm>
            <a:off x="1922400" y="1440000"/>
            <a:ext cx="6233040" cy="35082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73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Supervisor-Nayele Gomez with teacher Alejandra Ocampo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1" name="" descr=""/>
          <p:cNvPicPr/>
          <p:nvPr/>
        </p:nvPicPr>
        <p:blipFill>
          <a:blip r:embed="rId1"/>
          <a:stretch/>
        </p:blipFill>
        <p:spPr>
          <a:xfrm>
            <a:off x="2700000" y="1440000"/>
            <a:ext cx="4677840" cy="35082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" name="" descr=""/>
          <p:cNvPicPr/>
          <p:nvPr/>
        </p:nvPicPr>
        <p:blipFill>
          <a:blip r:embed="rId1"/>
          <a:stretch/>
        </p:blipFill>
        <p:spPr>
          <a:xfrm>
            <a:off x="2700000" y="1440000"/>
            <a:ext cx="4677840" cy="35082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" name="" descr=""/>
          <p:cNvPicPr/>
          <p:nvPr/>
        </p:nvPicPr>
        <p:blipFill>
          <a:blip r:embed="rId1"/>
          <a:stretch/>
        </p:blipFill>
        <p:spPr>
          <a:xfrm>
            <a:off x="2700000" y="1440000"/>
            <a:ext cx="4677840" cy="35082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FENCE  OF 64 METERS IS FALLING DOWN ALL AROUND THE SCHOOL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7" name="" descr=""/>
          <p:cNvPicPr/>
          <p:nvPr/>
        </p:nvPicPr>
        <p:blipFill>
          <a:blip r:embed="rId1"/>
          <a:stretch/>
        </p:blipFill>
        <p:spPr>
          <a:xfrm>
            <a:off x="4053240" y="1440000"/>
            <a:ext cx="1971360" cy="35082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" name="" descr=""/>
          <p:cNvPicPr/>
          <p:nvPr/>
        </p:nvPicPr>
        <p:blipFill>
          <a:blip r:embed="rId1"/>
          <a:stretch/>
        </p:blipFill>
        <p:spPr>
          <a:xfrm>
            <a:off x="4053240" y="1440000"/>
            <a:ext cx="1971360" cy="35082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1" name="" descr=""/>
          <p:cNvPicPr/>
          <p:nvPr/>
        </p:nvPicPr>
        <p:blipFill>
          <a:blip r:embed="rId1"/>
          <a:stretch/>
        </p:blipFill>
        <p:spPr>
          <a:xfrm>
            <a:off x="4054320" y="1440000"/>
            <a:ext cx="1969560" cy="35082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" name="" descr=""/>
          <p:cNvPicPr/>
          <p:nvPr/>
        </p:nvPicPr>
        <p:blipFill>
          <a:blip r:embed="rId1"/>
          <a:stretch/>
        </p:blipFill>
        <p:spPr>
          <a:xfrm>
            <a:off x="2700000" y="1440000"/>
            <a:ext cx="4677840" cy="35082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5" name="" descr=""/>
          <p:cNvPicPr/>
          <p:nvPr/>
        </p:nvPicPr>
        <p:blipFill>
          <a:blip r:embed="rId1"/>
          <a:stretch/>
        </p:blipFill>
        <p:spPr>
          <a:xfrm>
            <a:off x="4054320" y="1440000"/>
            <a:ext cx="1969560" cy="35082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85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base or the foundation is the problem.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7" name="" descr=""/>
          <p:cNvPicPr/>
          <p:nvPr/>
        </p:nvPicPr>
        <p:blipFill>
          <a:blip r:embed="rId1"/>
          <a:stretch/>
        </p:blipFill>
        <p:spPr>
          <a:xfrm>
            <a:off x="2700000" y="1440000"/>
            <a:ext cx="4677840" cy="35082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9" name="" descr=""/>
          <p:cNvPicPr/>
          <p:nvPr/>
        </p:nvPicPr>
        <p:blipFill>
          <a:blip r:embed="rId1"/>
          <a:stretch/>
        </p:blipFill>
        <p:spPr>
          <a:xfrm>
            <a:off x="2700000" y="1440000"/>
            <a:ext cx="4677840" cy="35082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1" name="" descr=""/>
          <p:cNvPicPr/>
          <p:nvPr/>
        </p:nvPicPr>
        <p:blipFill>
          <a:blip r:embed="rId1"/>
          <a:stretch/>
        </p:blipFill>
        <p:spPr>
          <a:xfrm>
            <a:off x="2700000" y="1440000"/>
            <a:ext cx="4677840" cy="35082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3" name="" descr=""/>
          <p:cNvPicPr/>
          <p:nvPr/>
        </p:nvPicPr>
        <p:blipFill>
          <a:blip r:embed="rId1"/>
          <a:stretch/>
        </p:blipFill>
        <p:spPr>
          <a:xfrm>
            <a:off x="3200400" y="1074240"/>
            <a:ext cx="3428280" cy="45720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5" name="" descr=""/>
          <p:cNvPicPr/>
          <p:nvPr/>
        </p:nvPicPr>
        <p:blipFill>
          <a:blip r:embed="rId1"/>
          <a:stretch/>
        </p:blipFill>
        <p:spPr>
          <a:xfrm>
            <a:off x="1737720" y="1144440"/>
            <a:ext cx="6033960" cy="452556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73000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base moves with the rain and causes the cistern to leak.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7" name="" descr=""/>
          <p:cNvPicPr/>
          <p:nvPr/>
        </p:nvPicPr>
        <p:blipFill>
          <a:blip r:embed="rId1"/>
          <a:stretch/>
        </p:blipFill>
        <p:spPr>
          <a:xfrm>
            <a:off x="2286000" y="1129320"/>
            <a:ext cx="6113160" cy="458496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8998200" cy="98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9" name="" descr=""/>
          <p:cNvPicPr/>
          <p:nvPr/>
        </p:nvPicPr>
        <p:blipFill>
          <a:blip r:embed="rId1"/>
          <a:stretch/>
        </p:blipFill>
        <p:spPr>
          <a:xfrm>
            <a:off x="2700000" y="1440000"/>
            <a:ext cx="4677840" cy="35082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500" spc="-1" strike="noStrike">
                <a:solidFill>
                  <a:srgbClr val="ffffff"/>
                </a:solidFill>
                <a:latin typeface="Source Sans Pro Light"/>
              </a:rPr>
              <a:t>El Tonino School Fence Project</a:t>
            </a:r>
            <a:endParaRPr b="0" lang="en-US" sz="4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TOTAL DE MANO DE OBRA (LABOR) 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$115,000 The town folks have agreed to contribute $50, 000 pesos in labor for this project.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TOTAL PROJECT COST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	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$256,760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MINUS TOWN LABOR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$50,000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TOTAL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$206,760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Ask for supporting word document “El Tonino Fence” for details. Contact: Vern Porter –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hlinkClick r:id="rId2"/>
              </a:rPr>
              <a:t>vernporter@yahoo.com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1290</TotalTime>
  <Application>LibreOffice/7.4.2.3$Windows_X86_64 LibreOffice_project/382eef1f22670f7f4118c8c2dd222ec7ad009daf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2023-04-10T13:12:09Z</dcterms:created>
  <dc:creator/>
  <dc:description/>
  <dc:language>en-US</dc:language>
  <cp:lastModifiedBy/>
  <dcterms:modified xsi:type="dcterms:W3CDTF">2023-07-25T15:36:00Z</dcterms:modified>
  <cp:revision>9</cp:revision>
  <dc:subject/>
  <dc:title>Vivid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