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329" r:id="rId2"/>
    <p:sldId id="399" r:id="rId3"/>
    <p:sldId id="510" r:id="rId4"/>
    <p:sldId id="575" r:id="rId5"/>
    <p:sldId id="466" r:id="rId6"/>
    <p:sldId id="556" r:id="rId7"/>
    <p:sldId id="536" r:id="rId8"/>
    <p:sldId id="500" r:id="rId9"/>
    <p:sldId id="344" r:id="rId10"/>
    <p:sldId id="415" r:id="rId11"/>
    <p:sldId id="557" r:id="rId12"/>
    <p:sldId id="421" r:id="rId13"/>
    <p:sldId id="554" r:id="rId14"/>
    <p:sldId id="555" r:id="rId15"/>
    <p:sldId id="450" r:id="rId16"/>
    <p:sldId id="569" r:id="rId17"/>
    <p:sldId id="560" r:id="rId18"/>
    <p:sldId id="570" r:id="rId19"/>
    <p:sldId id="567" r:id="rId20"/>
    <p:sldId id="538" r:id="rId21"/>
    <p:sldId id="419" r:id="rId22"/>
    <p:sldId id="558" r:id="rId23"/>
    <p:sldId id="562" r:id="rId24"/>
    <p:sldId id="537" r:id="rId25"/>
    <p:sldId id="571" r:id="rId26"/>
    <p:sldId id="561" r:id="rId27"/>
    <p:sldId id="467" r:id="rId28"/>
    <p:sldId id="577" r:id="rId29"/>
    <p:sldId id="517" r:id="rId30"/>
    <p:sldId id="580" r:id="rId31"/>
    <p:sldId id="581" r:id="rId32"/>
    <p:sldId id="463" r:id="rId33"/>
    <p:sldId id="493" r:id="rId34"/>
    <p:sldId id="328" r:id="rId35"/>
  </p:sldIdLst>
  <p:sldSz cx="9144000" cy="6858000" type="screen4x3"/>
  <p:notesSz cx="6997700" cy="92837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CC"/>
    <a:srgbClr val="3333FF"/>
    <a:srgbClr val="CC6600"/>
    <a:srgbClr val="800000"/>
    <a:srgbClr val="FFCC00"/>
    <a:srgbClr val="FF9933"/>
    <a:srgbClr val="FF99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48E87-992B-4469-BC4B-D361F97437C7}" v="105" dt="2023-11-28T01:50:36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0762" autoAdjust="0"/>
  </p:normalViewPr>
  <p:slideViewPr>
    <p:cSldViewPr snapToGrid="0" snapToObjects="1">
      <p:cViewPr varScale="1">
        <p:scale>
          <a:sx n="73" d="100"/>
          <a:sy n="73" d="100"/>
        </p:scale>
        <p:origin x="115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2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46513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46513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79F675F-FF18-4107-8870-C69D485A58D7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46513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46513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8C207E7-086C-4DF2-9BAC-EEDC96E35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A841A-CC02-4949-913D-AC20FC3E4015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2B1E2-A79B-438D-A0CB-3D02BAA75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11468-D2BE-42F5-A995-855F9DC7B0C6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DE7C4-4DDA-4E17-901F-66A7C6F63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0BEF7-447E-454D-9DF0-AF1496297D30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DE1D0-2487-4E77-AB51-666308F60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48015-F9EB-465C-A5A4-516AA049AC6E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1BCBF-F895-4540-82C2-53FEE3EAF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B61DA-CA88-44A6-B00F-E5851802D55B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EBD2F-FA09-43A8-800C-A5EC46896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59619-73B1-4968-A7FD-25356FBC42C7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8F8F0-CE50-4570-8D4B-808003365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8F43B-F99C-40F2-BEFC-83001BCD44A7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9C448-70B2-4DEB-868E-053E5E304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92427-8C77-4386-9202-5AE28509D7A7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4ADE9-0F03-4E45-A6FB-E8148F2C1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230BA-28CD-4969-BB6A-E525EA40B079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DAA20-CA84-4F7B-B575-14E9A040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2624-774C-47A2-9220-62CE4F652596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9AF96-DB4A-4BA7-81F7-6CD00C7A4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43E9E-29E5-44A8-82E7-FF8D89723800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DC93-5178-4505-813A-B08DA4020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6CC112-A7CB-45FF-A3C2-D710F0A0393C}" type="datetimeFigureOut">
              <a:rPr lang="en-US"/>
              <a:pPr>
                <a:defRPr/>
              </a:pPr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EDC046-337A-4AAB-AB21-93598E67A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spd="med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15900" y="4905375"/>
            <a:ext cx="918527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CHANGING  LIVES  in  COASTAL  NAYARIT</a:t>
            </a:r>
          </a:p>
          <a:p>
            <a:pPr defTabSz="914400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	through  EDUCATION  </a:t>
            </a:r>
          </a:p>
          <a:p>
            <a:pPr defTabSz="914400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facilities improvements and support</a:t>
            </a:r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1928813" y="358775"/>
            <a:ext cx="319939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4400" b="1" dirty="0">
                <a:solidFill>
                  <a:srgbClr val="990033"/>
                </a:solidFill>
              </a:rPr>
              <a:t>2003 - 2023</a:t>
            </a:r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775"/>
            <a:ext cx="1471613" cy="1462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AB5A37-A63B-A368-25DC-A886488AD5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994" y="0"/>
            <a:ext cx="3853006" cy="38164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2374366" y="274638"/>
            <a:ext cx="6312434" cy="1143000"/>
          </a:xfrm>
        </p:spPr>
        <p:txBody>
          <a:bodyPr/>
          <a:lstStyle/>
          <a:p>
            <a:pPr algn="l"/>
            <a:r>
              <a:rPr lang="en-US" sz="4000" b="1" dirty="0"/>
              <a:t>Humanitarian  Projects</a:t>
            </a:r>
            <a:br>
              <a:rPr lang="en-US" sz="4000" b="1" dirty="0"/>
            </a:br>
            <a:r>
              <a:rPr lang="en-US" sz="4000" b="1" dirty="0">
                <a:solidFill>
                  <a:srgbClr val="FFCC00"/>
                </a:solidFill>
              </a:rPr>
              <a:t>ready  to  take  one  on?</a:t>
            </a:r>
          </a:p>
        </p:txBody>
      </p:sp>
      <p:pic>
        <p:nvPicPr>
          <p:cNvPr id="2867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3" y="1600200"/>
            <a:ext cx="4481512" cy="4908550"/>
          </a:xfrm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5270500" y="1417638"/>
            <a:ext cx="3649663" cy="450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lnSpc>
                <a:spcPct val="115000"/>
              </a:lnSpc>
            </a:pPr>
            <a:r>
              <a:rPr lang="en-US" sz="2800" b="1" dirty="0"/>
              <a:t>Berkeley &amp; </a:t>
            </a:r>
          </a:p>
          <a:p>
            <a:pPr defTabSz="914400">
              <a:lnSpc>
                <a:spcPct val="115000"/>
              </a:lnSpc>
            </a:pPr>
            <a:r>
              <a:rPr lang="en-US" sz="2800" b="1" dirty="0"/>
              <a:t>La Penita Rotary </a:t>
            </a:r>
          </a:p>
          <a:p>
            <a:pPr defTabSz="914400">
              <a:lnSpc>
                <a:spcPct val="115000"/>
              </a:lnSpc>
            </a:pPr>
            <a:r>
              <a:rPr lang="en-US" sz="2800" b="1" dirty="0">
                <a:solidFill>
                  <a:srgbClr val="FF9933"/>
                </a:solidFill>
              </a:rPr>
              <a:t>20  years  in  Nayarit</a:t>
            </a:r>
          </a:p>
          <a:p>
            <a:pPr defTabSz="914400">
              <a:lnSpc>
                <a:spcPct val="115000"/>
              </a:lnSpc>
            </a:pPr>
            <a:endParaRPr lang="en-US" sz="2800" b="1" dirty="0"/>
          </a:p>
          <a:p>
            <a:pPr defTabSz="914400">
              <a:lnSpc>
                <a:spcPct val="115000"/>
              </a:lnSpc>
            </a:pPr>
            <a:endParaRPr lang="en-US" sz="2800" b="1" dirty="0"/>
          </a:p>
          <a:p>
            <a:pPr defTabSz="914400">
              <a:lnSpc>
                <a:spcPct val="115000"/>
              </a:lnSpc>
            </a:pPr>
            <a:r>
              <a:rPr lang="en-US" sz="2800" b="1" dirty="0"/>
              <a:t>Community projects</a:t>
            </a:r>
          </a:p>
          <a:p>
            <a:pPr defTabSz="914400">
              <a:lnSpc>
                <a:spcPct val="115000"/>
              </a:lnSpc>
            </a:pPr>
            <a:r>
              <a:rPr lang="en-US" sz="2800" b="1" dirty="0"/>
              <a:t>Supporting</a:t>
            </a:r>
          </a:p>
          <a:p>
            <a:pPr defTabSz="914400">
              <a:lnSpc>
                <a:spcPct val="115000"/>
              </a:lnSpc>
            </a:pPr>
            <a:r>
              <a:rPr lang="en-US" sz="2800" b="1" dirty="0"/>
              <a:t>         EDUCATION</a:t>
            </a:r>
          </a:p>
          <a:p>
            <a:pPr defTabSz="914400">
              <a:lnSpc>
                <a:spcPct val="115000"/>
              </a:lnSpc>
            </a:pPr>
            <a:endParaRPr lang="en-US" sz="2800" b="1" dirty="0"/>
          </a:p>
        </p:txBody>
      </p:sp>
      <p:pic>
        <p:nvPicPr>
          <p:cNvPr id="28676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228601"/>
            <a:ext cx="1196975" cy="1189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/>
          </p:nvPr>
        </p:nvSpPr>
        <p:spPr>
          <a:xfrm>
            <a:off x="2143845" y="274637"/>
            <a:ext cx="6542955" cy="1861523"/>
          </a:xfrm>
        </p:spPr>
        <p:txBody>
          <a:bodyPr/>
          <a:lstStyle/>
          <a:p>
            <a:r>
              <a:rPr lang="en-US" dirty="0"/>
              <a:t>Educators  </a:t>
            </a:r>
            <a:br>
              <a:rPr lang="en-US" dirty="0"/>
            </a:br>
            <a:r>
              <a:rPr lang="en-US" dirty="0"/>
              <a:t>Community organizers</a:t>
            </a:r>
            <a:br>
              <a:rPr lang="en-US" dirty="0"/>
            </a:br>
            <a:endParaRPr lang="en-US" dirty="0"/>
          </a:p>
        </p:txBody>
      </p:sp>
      <p:sp>
        <p:nvSpPr>
          <p:cNvPr id="757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Marianna</a:t>
            </a:r>
          </a:p>
          <a:p>
            <a:r>
              <a:rPr lang="en-US" dirty="0"/>
              <a:t>Suzanna</a:t>
            </a:r>
          </a:p>
        </p:txBody>
      </p:sp>
      <p:pic>
        <p:nvPicPr>
          <p:cNvPr id="7577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65" y="1796077"/>
            <a:ext cx="6137275" cy="46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4665C1-2F7C-D2E8-0685-E6FE278B12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0096"/>
            <a:ext cx="1201016" cy="11888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832404" y="274638"/>
            <a:ext cx="6854395" cy="1143000"/>
          </a:xfrm>
        </p:spPr>
        <p:txBody>
          <a:bodyPr/>
          <a:lstStyle/>
          <a:p>
            <a:pPr algn="l"/>
            <a:r>
              <a:rPr lang="en-US" sz="4000" b="1" dirty="0"/>
              <a:t>Humanitarian  Projects</a:t>
            </a:r>
            <a:br>
              <a:rPr lang="en-US" sz="4000" b="1" dirty="0"/>
            </a:br>
            <a:endParaRPr lang="en-US" sz="4000" b="1" dirty="0">
              <a:solidFill>
                <a:srgbClr val="FFCC00"/>
              </a:solidFill>
            </a:endParaRPr>
          </a:p>
        </p:txBody>
      </p:sp>
      <p:pic>
        <p:nvPicPr>
          <p:cNvPr id="28676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73" y="274638"/>
            <a:ext cx="1196975" cy="1189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4" descr="Chacala learning center from above">
            <a:extLst>
              <a:ext uri="{FF2B5EF4-FFF2-40B4-BE49-F238E27FC236}">
                <a16:creationId xmlns:a16="http://schemas.microsoft.com/office/drawing/2014/main" id="{15726BEC-70BD-B10F-4FBA-971D4BDDB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22614"/>
            <a:ext cx="5540644" cy="414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FF50D6-A45D-6764-A8FE-BE1393E83C3D}"/>
              </a:ext>
            </a:extLst>
          </p:cNvPr>
          <p:cNvSpPr txBox="1"/>
          <p:nvPr/>
        </p:nvSpPr>
        <p:spPr>
          <a:xfrm>
            <a:off x="635430" y="1417638"/>
            <a:ext cx="5362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CHACALA    2003  -  2005</a:t>
            </a:r>
          </a:p>
        </p:txBody>
      </p:sp>
    </p:spTree>
    <p:extLst>
      <p:ext uri="{BB962C8B-B14F-4D97-AF65-F5344CB8AC3E}">
        <p14:creationId xmlns:p14="http://schemas.microsoft.com/office/powerpoint/2010/main" val="11461105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2252663" y="400050"/>
            <a:ext cx="39704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CHACALA 2003 - 2005</a:t>
            </a:r>
          </a:p>
        </p:txBody>
      </p:sp>
      <p:pic>
        <p:nvPicPr>
          <p:cNvPr id="31747" name="Picture 4" descr="Chacala learning center from abo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1716088"/>
            <a:ext cx="4205288" cy="385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217488" y="4900613"/>
            <a:ext cx="86042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	</a:t>
            </a:r>
          </a:p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Learning Center, Tool Library, Kitchen, Bathrooms,</a:t>
            </a:r>
          </a:p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Rehab - Kindergarten, Elementary School classrooms</a:t>
            </a:r>
          </a:p>
          <a:p>
            <a:pPr defTabSz="914400"/>
            <a:endParaRPr lang="en-US" sz="2400" b="1" dirty="0">
              <a:solidFill>
                <a:srgbClr val="FF9900"/>
              </a:solidFill>
            </a:endParaRP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716088"/>
            <a:ext cx="40163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921235-B415-F9D4-C04F-7EFB7C392C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126" y="1926798"/>
            <a:ext cx="4572000" cy="4523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A2D56B-2FBA-60AB-7C2B-4926D4FB44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646992"/>
            <a:ext cx="3466846" cy="2411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37CCAA-AA29-1095-13F1-687A502F1F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71" y="407578"/>
            <a:ext cx="1146147" cy="1146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26772F-9436-EEA3-081B-CE45CF3791A8}"/>
              </a:ext>
            </a:extLst>
          </p:cNvPr>
          <p:cNvSpPr txBox="1"/>
          <p:nvPr/>
        </p:nvSpPr>
        <p:spPr>
          <a:xfrm>
            <a:off x="1933575" y="407578"/>
            <a:ext cx="3257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Blessing the </a:t>
            </a:r>
          </a:p>
          <a:p>
            <a:r>
              <a:rPr lang="en-US" sz="2800" dirty="0"/>
              <a:t>Learning Center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63AA0A-47EB-A1B8-7027-8AFCABFDAD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3799172"/>
            <a:ext cx="3466846" cy="260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86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5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192516" name="Text Box 5"/>
          <p:cNvSpPr txBox="1">
            <a:spLocks noChangeArrowheads="1"/>
          </p:cNvSpPr>
          <p:nvPr/>
        </p:nvSpPr>
        <p:spPr bwMode="auto">
          <a:xfrm>
            <a:off x="2252663" y="400050"/>
            <a:ext cx="5791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sz="3200" b="1" dirty="0"/>
              <a:t>It’s what happens afterwards</a:t>
            </a:r>
          </a:p>
        </p:txBody>
      </p:sp>
      <p:pic>
        <p:nvPicPr>
          <p:cNvPr id="192517" name="Picture 4" descr="Chacala learni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6275" y="1762662"/>
            <a:ext cx="7616825" cy="46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12713"/>
            <a:ext cx="8229600" cy="14033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>
                <a:solidFill>
                  <a:srgbClr val="FFCC00"/>
                </a:solidFill>
              </a:rPr>
              <a:t>Humanitarian  Projects:</a:t>
            </a:r>
            <a:r>
              <a:rPr lang="en-US" b="1">
                <a:solidFill>
                  <a:srgbClr val="FF9900"/>
                </a:solidFill>
              </a:rPr>
              <a:t> </a:t>
            </a:r>
            <a:br>
              <a:rPr lang="en-US" b="1">
                <a:solidFill>
                  <a:srgbClr val="FF9900"/>
                </a:solidFill>
              </a:rPr>
            </a:br>
            <a:r>
              <a:rPr lang="en-US" b="1">
                <a:solidFill>
                  <a:srgbClr val="FF9933"/>
                </a:solidFill>
              </a:rPr>
              <a:t> </a:t>
            </a:r>
            <a:r>
              <a:rPr lang="en-US" sz="3200" b="1"/>
              <a:t>Local leaders involved</a:t>
            </a:r>
          </a:p>
        </p:txBody>
      </p:sp>
      <p:pic>
        <p:nvPicPr>
          <p:cNvPr id="55298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6238"/>
            <a:ext cx="977900" cy="969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5299" name="Text Box 6"/>
          <p:cNvSpPr txBox="1">
            <a:spLocks noChangeArrowheads="1"/>
          </p:cNvSpPr>
          <p:nvPr/>
        </p:nvSpPr>
        <p:spPr bwMode="auto">
          <a:xfrm>
            <a:off x="827088" y="5656263"/>
            <a:ext cx="7702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800" b="1" i="1"/>
              <a:t>Vicky	  	 Marianna	    	    Eddie</a:t>
            </a:r>
          </a:p>
        </p:txBody>
      </p:sp>
      <p:pic>
        <p:nvPicPr>
          <p:cNvPr id="55300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1701800"/>
            <a:ext cx="4781550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01800"/>
            <a:ext cx="2387600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>
          <a:xfrm>
            <a:off x="457200" y="5553075"/>
            <a:ext cx="8229600" cy="9064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4000" b="1">
                <a:latin typeface="Arial" charset="0"/>
              </a:rPr>
              <a:t>2011     HIGH  SCHOOL  REHAB</a:t>
            </a:r>
            <a:endParaRPr lang="en-US" sz="4000" b="1"/>
          </a:p>
          <a:p>
            <a:pPr>
              <a:buFont typeface="Arial" charset="0"/>
              <a:buNone/>
            </a:pPr>
            <a:endParaRPr lang="en-US" sz="4400" b="1">
              <a:latin typeface="Arial" charset="0"/>
            </a:endParaRPr>
          </a:p>
          <a:p>
            <a:pPr>
              <a:buFont typeface="Arial" charset="0"/>
              <a:buNone/>
            </a:pPr>
            <a:endParaRPr lang="en-US" sz="4400"/>
          </a:p>
        </p:txBody>
      </p:sp>
      <p:pic>
        <p:nvPicPr>
          <p:cNvPr id="105475" name="Picture 4" descr="Zacualpa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br>
              <a:rPr lang="en-US" b="1">
                <a:solidFill>
                  <a:srgbClr val="FF9933"/>
                </a:solidFill>
              </a:rPr>
            </a:br>
            <a:endParaRPr lang="en-US" b="1">
              <a:solidFill>
                <a:srgbClr val="FF9933"/>
              </a:solidFill>
            </a:endParaRPr>
          </a:p>
        </p:txBody>
      </p:sp>
      <p:pic>
        <p:nvPicPr>
          <p:cNvPr id="32770" name="Picture 7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2252663" y="400050"/>
            <a:ext cx="487601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ZACUALPAN 2011  </a:t>
            </a:r>
            <a:endParaRPr lang="en-US" sz="2400" b="1" dirty="0"/>
          </a:p>
          <a:p>
            <a:pPr algn="ctr"/>
            <a:r>
              <a:rPr lang="en-US" sz="2400" b="1" dirty="0"/>
              <a:t>Our first joint project</a:t>
            </a:r>
            <a:r>
              <a:rPr lang="en-US" sz="4000" b="1" dirty="0"/>
              <a:t> </a:t>
            </a:r>
            <a:endParaRPr lang="en-US" sz="2800" b="1" dirty="0"/>
          </a:p>
        </p:txBody>
      </p:sp>
      <p:pic>
        <p:nvPicPr>
          <p:cNvPr id="32772" name="Picture 4" descr="DSC_127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450" y="1716088"/>
            <a:ext cx="3765550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9"/>
          <p:cNvSpPr txBox="1">
            <a:spLocks noChangeArrowheads="1"/>
          </p:cNvSpPr>
          <p:nvPr/>
        </p:nvSpPr>
        <p:spPr bwMode="auto">
          <a:xfrm>
            <a:off x="457200" y="5127625"/>
            <a:ext cx="8547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La Penita, Middletown, Berkeley Global Grant</a:t>
            </a:r>
          </a:p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Roofing, Computer desks, Tile floors,</a:t>
            </a:r>
            <a:endParaRPr lang="en-US" sz="2400" dirty="0"/>
          </a:p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Electrical wiring, Painting,  Culinary Lab</a:t>
            </a:r>
          </a:p>
        </p:txBody>
      </p:sp>
      <p:pic>
        <p:nvPicPr>
          <p:cNvPr id="3277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708150"/>
            <a:ext cx="1787694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4" descr="ZAcualpan kitchen befor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708150"/>
            <a:ext cx="2528888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9B79DC-CECA-BDCA-5268-1B01A745FAC1}"/>
              </a:ext>
            </a:extLst>
          </p:cNvPr>
          <p:cNvSpPr txBox="1"/>
          <p:nvPr/>
        </p:nvSpPr>
        <p:spPr>
          <a:xfrm>
            <a:off x="7067550" y="4391024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6D86E-755B-FB47-2FF5-8774C72F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3627"/>
            <a:ext cx="8229600" cy="1838632"/>
          </a:xfrm>
        </p:spPr>
        <p:txBody>
          <a:bodyPr/>
          <a:lstStyle/>
          <a:p>
            <a:r>
              <a:rPr lang="en-US" sz="4000" b="1" dirty="0" err="1"/>
              <a:t>Zacaulpan</a:t>
            </a:r>
            <a:r>
              <a:rPr lang="en-US" sz="4000" b="1" dirty="0"/>
              <a:t>    </a:t>
            </a:r>
            <a:br>
              <a:rPr lang="en-US" sz="4000" b="1" dirty="0"/>
            </a:br>
            <a:r>
              <a:rPr lang="en-US" sz="2800" b="1" dirty="0"/>
              <a:t>Tribal council accepts the project</a:t>
            </a:r>
            <a:br>
              <a:rPr lang="en-US" sz="2800" b="1" dirty="0"/>
            </a:br>
            <a:r>
              <a:rPr lang="en-US" sz="2800" dirty="0"/>
              <a:t>				</a:t>
            </a:r>
          </a:p>
        </p:txBody>
      </p:sp>
      <p:pic>
        <p:nvPicPr>
          <p:cNvPr id="6" name="Content Placeholder 5" descr="A group of people sitting in a auditorium&#10;&#10;Description automatically generated">
            <a:extLst>
              <a:ext uri="{FF2B5EF4-FFF2-40B4-BE49-F238E27FC236}">
                <a16:creationId xmlns:a16="http://schemas.microsoft.com/office/drawing/2014/main" id="{DB88C077-C0FF-0C35-AD4C-D33C7A24D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13" y="3250806"/>
            <a:ext cx="4064350" cy="30482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228111-ED5D-3EAF-05CD-F74825B68B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0775"/>
            <a:ext cx="4066384" cy="3048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091357-F561-6CF1-4C17-CB7C0CA950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6855"/>
            <a:ext cx="1146147" cy="11461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F8F641-5931-3B05-2774-71333F27B0B3}"/>
              </a:ext>
            </a:extLst>
          </p:cNvPr>
          <p:cNvSpPr txBox="1"/>
          <p:nvPr/>
        </p:nvSpPr>
        <p:spPr>
          <a:xfrm>
            <a:off x="356299" y="2635046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  <a:r>
              <a:rPr lang="en-US" sz="2800" b="1" dirty="0"/>
              <a:t>Tribal Council			    Existing Computer lab</a:t>
            </a:r>
          </a:p>
        </p:txBody>
      </p:sp>
    </p:spTree>
    <p:extLst>
      <p:ext uri="{BB962C8B-B14F-4D97-AF65-F5344CB8AC3E}">
        <p14:creationId xmlns:p14="http://schemas.microsoft.com/office/powerpoint/2010/main" val="293577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7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063" y="361950"/>
            <a:ext cx="1143000" cy="1143000"/>
          </a:xfrm>
        </p:spPr>
      </p:pic>
      <p:sp>
        <p:nvSpPr>
          <p:cNvPr id="43010" name="Text Box 3"/>
          <p:cNvSpPr txBox="1">
            <a:spLocks noChangeArrowheads="1"/>
          </p:cNvSpPr>
          <p:nvPr/>
        </p:nvSpPr>
        <p:spPr bwMode="auto">
          <a:xfrm>
            <a:off x="1897063" y="400050"/>
            <a:ext cx="6384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rgbClr val="FFCC00"/>
                </a:solidFill>
              </a:rPr>
              <a:t>  Humanitarian  Projects:</a:t>
            </a:r>
            <a:r>
              <a:rPr lang="en-US" sz="4000" b="1" dirty="0">
                <a:solidFill>
                  <a:srgbClr val="FF9933"/>
                </a:solidFill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rgbClr val="FF9933"/>
                </a:solidFill>
              </a:rPr>
              <a:t>  </a:t>
            </a:r>
            <a:r>
              <a:rPr lang="en-US" sz="2400" b="1" dirty="0"/>
              <a:t>Hands-on</a:t>
            </a:r>
            <a:r>
              <a:rPr lang="en-US" sz="2400" b="1" dirty="0">
                <a:solidFill>
                  <a:srgbClr val="FF9933"/>
                </a:solidFill>
              </a:rPr>
              <a:t> </a:t>
            </a:r>
            <a:r>
              <a:rPr lang="en-US" sz="2400" b="1" dirty="0"/>
              <a:t>within your capabilities</a:t>
            </a:r>
          </a:p>
        </p:txBody>
      </p:sp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627063" y="5194300"/>
            <a:ext cx="3886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Carpentry, Painting, Tile – Building </a:t>
            </a:r>
          </a:p>
          <a:p>
            <a:r>
              <a:rPr lang="en-US" sz="2800" b="1" dirty="0"/>
              <a:t>Computer Desks </a:t>
            </a:r>
          </a:p>
        </p:txBody>
      </p:sp>
      <p:pic>
        <p:nvPicPr>
          <p:cNvPr id="43012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60020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4506913"/>
            <a:ext cx="40386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1685131"/>
            <a:ext cx="3709987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F8B82-1E7E-7FC6-6D3F-D027EF71E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Zacaulpan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16B78-71A3-26E8-31A5-0490F0CFF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732741"/>
            <a:ext cx="8229600" cy="66805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</a:t>
            </a:r>
            <a:r>
              <a:rPr lang="en-US" b="1" dirty="0"/>
              <a:t> Compute lab in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A9C58-5733-3A96-6202-050FF889A6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670" y="1588573"/>
            <a:ext cx="7768659" cy="4144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ACA1A9-07F6-42B4-5BF0-9A3538CACB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" y="358532"/>
            <a:ext cx="1140051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94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462D1-B4D8-8AF3-4FBA-DE1F3BCFC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4" y="274638"/>
            <a:ext cx="6943725" cy="1143000"/>
          </a:xfrm>
        </p:spPr>
        <p:txBody>
          <a:bodyPr/>
          <a:lstStyle/>
          <a:p>
            <a:r>
              <a:rPr lang="en-US" b="1" dirty="0"/>
              <a:t>La Penita – CONALEP  2012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8E74424-B7EE-A564-3DC9-187540CDE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381250"/>
            <a:ext cx="3998595" cy="609599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 Computer lab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DA9E0DC6-E0AA-F5D7-442C-E18647E79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26" y="439736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52859A-95D3-A213-6C56-1BA8E13F7B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026" y="3556952"/>
            <a:ext cx="2901223" cy="2861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43241E-EA19-3DC7-3129-CC5CA7C7BD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6926" y="1839382"/>
            <a:ext cx="5148114" cy="45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0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1700981" y="400050"/>
            <a:ext cx="7108722" cy="59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Penita – Primary School  2012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322263" y="5221288"/>
            <a:ext cx="4987925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	CONCRETE </a:t>
            </a:r>
          </a:p>
          <a:p>
            <a:r>
              <a:rPr lang="en-US" sz="2800" b="1" dirty="0"/>
              <a:t>	LUNCH TABLES  &amp;  </a:t>
            </a:r>
          </a:p>
          <a:p>
            <a:r>
              <a:rPr lang="en-US" sz="2800" b="1" dirty="0"/>
              <a:t>	BENCHES</a:t>
            </a:r>
          </a:p>
          <a:p>
            <a:endParaRPr lang="en-US" sz="2800" b="1" dirty="0"/>
          </a:p>
          <a:p>
            <a:endParaRPr lang="en-US" sz="2800" b="1" dirty="0"/>
          </a:p>
        </p:txBody>
      </p:sp>
      <p:pic>
        <p:nvPicPr>
          <p:cNvPr id="44036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573213"/>
            <a:ext cx="2660650" cy="35480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1573213"/>
            <a:ext cx="4078288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>
            <a:fillRect/>
          </a:stretch>
        </p:blipFill>
        <p:spPr bwMode="auto">
          <a:xfrm>
            <a:off x="4359275" y="4287838"/>
            <a:ext cx="40782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1700981" y="400050"/>
            <a:ext cx="7108722" cy="59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Penita – Primary School  2012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322263" y="5583164"/>
            <a:ext cx="82780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	LEARNING     &amp;       VOLUNTEERS at LUNCH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4691A2-1581-B7C3-7DEA-EC7869E5C0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941" y="1417638"/>
            <a:ext cx="4411362" cy="39464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FC0646-E392-6A7F-8D8F-F70924FAFC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2207536"/>
            <a:ext cx="3543445" cy="315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4266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1700981" y="400050"/>
            <a:ext cx="7108722" cy="5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Penita –Community Center 2012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322263" y="4741333"/>
            <a:ext cx="2539809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SEWING ROOM</a:t>
            </a:r>
          </a:p>
          <a:p>
            <a:r>
              <a:rPr lang="en-US" sz="2400" b="1" dirty="0"/>
              <a:t>PAINTING</a:t>
            </a:r>
          </a:p>
          <a:p>
            <a:r>
              <a:rPr lang="en-US" sz="2400" b="1" dirty="0"/>
              <a:t>RECOGNITIONS</a:t>
            </a:r>
          </a:p>
          <a:p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6B981F-E7E3-C1AD-849A-E4C2FCE9E5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615" y="1564868"/>
            <a:ext cx="3792475" cy="5056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A10D64-7F0E-1EA8-230D-F7E4F6A12A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63" y="1559742"/>
            <a:ext cx="4249737" cy="303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9545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1700981" y="400050"/>
            <a:ext cx="7108722" cy="5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Penita –Community Center 2012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322263" y="5886611"/>
            <a:ext cx="34465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Volunteers at 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B84BB7-1774-4D5B-62A1-11CB341328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191" y="1187097"/>
            <a:ext cx="3286897" cy="4930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72EEAB-021E-BC55-ECDB-3091F871B9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784871"/>
            <a:ext cx="4633784" cy="377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3765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1700981" y="400050"/>
            <a:ext cx="7108722" cy="5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Penita –Community Center 2012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322263" y="5886611"/>
            <a:ext cx="34465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Volunteers at 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B6271E-E13E-9D16-AA16-BE7D09E72C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8108" y="1161535"/>
            <a:ext cx="5177481" cy="52099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4CC875-3546-D750-97D7-8A434E9B1C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63" y="1620369"/>
            <a:ext cx="2828710" cy="424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6501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194563" name="Text Box 4"/>
          <p:cNvSpPr txBox="1">
            <a:spLocks noChangeArrowheads="1"/>
          </p:cNvSpPr>
          <p:nvPr/>
        </p:nvSpPr>
        <p:spPr bwMode="auto">
          <a:xfrm>
            <a:off x="1765300" y="400050"/>
            <a:ext cx="7150100" cy="100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LA PREPA HIGH SCHOOL 2015 – 2017+</a:t>
            </a:r>
          </a:p>
          <a:p>
            <a:pPr>
              <a:lnSpc>
                <a:spcPct val="80000"/>
              </a:lnSpc>
            </a:pPr>
            <a:r>
              <a:rPr lang="en-US" sz="2800" b="1" dirty="0"/>
              <a:t>  Las Varas          Global Grant </a:t>
            </a:r>
          </a:p>
        </p:txBody>
      </p:sp>
      <p:sp>
        <p:nvSpPr>
          <p:cNvPr id="194566" name="Text Box 8"/>
          <p:cNvSpPr txBox="1">
            <a:spLocks noChangeArrowheads="1"/>
          </p:cNvSpPr>
          <p:nvPr/>
        </p:nvSpPr>
        <p:spPr bwMode="auto">
          <a:xfrm>
            <a:off x="1600200" y="5221288"/>
            <a:ext cx="66215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14400"/>
            <a:r>
              <a:rPr lang="en-US" sz="2400" b="1"/>
              <a:t>Science Lab &amp; equipment </a:t>
            </a:r>
          </a:p>
          <a:p>
            <a:pPr algn="r" defTabSz="914400"/>
            <a:r>
              <a:rPr lang="en-US" sz="2400" b="1"/>
              <a:t>Culinary lab – Teaching kitchen</a:t>
            </a:r>
            <a:r>
              <a:rPr lang="en-US" b="1"/>
              <a:t>	</a:t>
            </a:r>
          </a:p>
          <a:p>
            <a:pPr algn="r" defTabSz="914400"/>
            <a:r>
              <a:rPr lang="en-US" sz="2400" b="1"/>
              <a:t>Computer lab &amp; equipment</a:t>
            </a:r>
            <a:r>
              <a:rPr lang="en-US"/>
              <a:t> </a:t>
            </a:r>
            <a:r>
              <a:rPr lang="en-US" sz="2400" b="1"/>
              <a:t>&amp; Training</a:t>
            </a:r>
          </a:p>
        </p:txBody>
      </p:sp>
      <p:pic>
        <p:nvPicPr>
          <p:cNvPr id="19456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652" y="1747838"/>
            <a:ext cx="7069138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7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1897063" y="400050"/>
            <a:ext cx="6832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>
                <a:solidFill>
                  <a:srgbClr val="FFCC00"/>
                </a:solidFill>
              </a:rPr>
              <a:t>  Humanitarian  Projects:</a:t>
            </a:r>
            <a:r>
              <a:rPr lang="en-US" sz="4000" b="1">
                <a:solidFill>
                  <a:srgbClr val="FF9933"/>
                </a:solidFill>
              </a:rPr>
              <a:t> </a:t>
            </a:r>
            <a:br>
              <a:rPr lang="en-US" sz="4000" b="1">
                <a:solidFill>
                  <a:srgbClr val="FF9933"/>
                </a:solidFill>
              </a:rPr>
            </a:br>
            <a:r>
              <a:rPr lang="en-US" sz="4000" b="1">
                <a:solidFill>
                  <a:srgbClr val="FF9933"/>
                </a:solidFill>
              </a:rPr>
              <a:t>  </a:t>
            </a:r>
            <a:r>
              <a:rPr lang="en-US" sz="2800" b="1"/>
              <a:t>2015</a:t>
            </a:r>
            <a:r>
              <a:rPr lang="en-US" sz="4000" b="1">
                <a:solidFill>
                  <a:srgbClr val="FF9933"/>
                </a:solidFill>
              </a:rPr>
              <a:t> </a:t>
            </a:r>
            <a:r>
              <a:rPr lang="en-US" sz="2800" b="1"/>
              <a:t>La Prepa High School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63" y="2128838"/>
            <a:ext cx="2651125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3890963" y="5065713"/>
            <a:ext cx="265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400" b="1"/>
              <a:t>Culinary lab ?</a:t>
            </a:r>
            <a:endParaRPr lang="en-US" sz="2800" b="1"/>
          </a:p>
        </p:txBody>
      </p:sp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555625" y="1577975"/>
            <a:ext cx="539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3600" b="1">
                <a:latin typeface="Times New Roman" pitchFamily="18" charset="0"/>
              </a:rPr>
              <a:t>E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X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I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S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T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I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N</a:t>
            </a:r>
            <a:br>
              <a:rPr lang="en-US" sz="3600" b="1">
                <a:latin typeface="Times New Roman" pitchFamily="18" charset="0"/>
              </a:rPr>
            </a:br>
            <a:r>
              <a:rPr lang="en-US" sz="3600" b="1">
                <a:latin typeface="Times New Roman" pitchFamily="18" charset="0"/>
              </a:rPr>
              <a:t>G</a:t>
            </a:r>
          </a:p>
        </p:txBody>
      </p:sp>
      <p:pic>
        <p:nvPicPr>
          <p:cNvPr id="3482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75" y="1738313"/>
            <a:ext cx="25542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1508125" y="4543425"/>
            <a:ext cx="179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sz="2400" b="1"/>
              <a:t>4 working </a:t>
            </a:r>
          </a:p>
          <a:p>
            <a:pPr defTabSz="914400"/>
            <a:r>
              <a:rPr lang="en-US" sz="2400" b="1"/>
              <a:t>Computers</a:t>
            </a:r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2444750"/>
            <a:ext cx="2227262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6542088" y="5365750"/>
            <a:ext cx="2227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/>
            <a:r>
              <a:rPr lang="en-US" sz="2400" b="1"/>
              <a:t>Science lab ?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DE1389-D2AA-9834-A2B7-5F7746F0A7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" y="377902"/>
            <a:ext cx="1146147" cy="11461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31B9A9-17D2-3B62-DABE-ECA09544A2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90" y="3318560"/>
            <a:ext cx="4215384" cy="31615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D7239E-061F-7C27-BD4D-8688EFB67A5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631" y="4125333"/>
            <a:ext cx="3028315" cy="2271237"/>
          </a:xfrm>
          <a:prstGeom prst="rect">
            <a:avLst/>
          </a:prstGeom>
        </p:spPr>
      </p:pic>
      <p:pic>
        <p:nvPicPr>
          <p:cNvPr id="12" name="Picture 11" descr="A group of people in lab coats&#10;&#10;Description automatically generated">
            <a:extLst>
              <a:ext uri="{FF2B5EF4-FFF2-40B4-BE49-F238E27FC236}">
                <a16:creationId xmlns:a16="http://schemas.microsoft.com/office/drawing/2014/main" id="{A99BD277-EFE9-BA54-6814-F165E0FB25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8066" y="1399032"/>
            <a:ext cx="4754880" cy="28012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3170E5-BCED-071E-460C-AB47CABA0CD0}"/>
              </a:ext>
            </a:extLst>
          </p:cNvPr>
          <p:cNvSpPr txBox="1"/>
          <p:nvPr/>
        </p:nvSpPr>
        <p:spPr>
          <a:xfrm>
            <a:off x="1883664" y="548641"/>
            <a:ext cx="6809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</a:t>
            </a:r>
            <a:r>
              <a:rPr lang="en-US" sz="3600" dirty="0" err="1">
                <a:solidFill>
                  <a:prstClr val="white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Prepa</a:t>
            </a:r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Science  &amp;  Culinary Labs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9C5DB7-06F9-55CF-3F9C-B290FB322267}"/>
              </a:ext>
            </a:extLst>
          </p:cNvPr>
          <p:cNvSpPr txBox="1"/>
          <p:nvPr/>
        </p:nvSpPr>
        <p:spPr>
          <a:xfrm>
            <a:off x="2247253" y="1194972"/>
            <a:ext cx="3567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20+ stations each lab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B820BD-391E-1739-3DEC-B9AC435B22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3" y="1664378"/>
            <a:ext cx="3180141" cy="238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73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DE1389-D2AA-9834-A2B7-5F7746F0A7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" y="377902"/>
            <a:ext cx="1146147" cy="11461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3170E5-BCED-071E-460C-AB47CABA0CD0}"/>
              </a:ext>
            </a:extLst>
          </p:cNvPr>
          <p:cNvSpPr txBox="1"/>
          <p:nvPr/>
        </p:nvSpPr>
        <p:spPr>
          <a:xfrm>
            <a:off x="1883664" y="548641"/>
            <a:ext cx="6809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La </a:t>
            </a:r>
            <a:r>
              <a:rPr lang="en-US" sz="3600" dirty="0" err="1">
                <a:solidFill>
                  <a:prstClr val="white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Prepa</a:t>
            </a:r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Computer Lab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129EB6-E7CB-104E-D0FC-FDB47908CA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219" y="2464666"/>
            <a:ext cx="5241512" cy="29457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72DDBF-6902-1C48-9EEB-AADB0F547DAE}"/>
              </a:ext>
            </a:extLst>
          </p:cNvPr>
          <p:cNvSpPr txBox="1"/>
          <p:nvPr/>
        </p:nvSpPr>
        <p:spPr>
          <a:xfrm>
            <a:off x="3858769" y="1285103"/>
            <a:ext cx="46646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Two years of teacher training </a:t>
            </a:r>
          </a:p>
          <a:p>
            <a:r>
              <a:rPr lang="en-US" sz="2400" dirty="0"/>
              <a:t>Using technology in teaching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62BDEA-7AB6-4863-6715-45E8A9973A1D}"/>
              </a:ext>
            </a:extLst>
          </p:cNvPr>
          <p:cNvSpPr txBox="1"/>
          <p:nvPr/>
        </p:nvSpPr>
        <p:spPr>
          <a:xfrm>
            <a:off x="451055" y="5663028"/>
            <a:ext cx="4664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Community built the building </a:t>
            </a:r>
          </a:p>
          <a:p>
            <a:r>
              <a:rPr lang="en-US" sz="2400" dirty="0"/>
              <a:t>Rotary finished it &amp; equipped 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9488F7-DA99-AC98-F162-928BA959CC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1" y="1907872"/>
            <a:ext cx="2611470" cy="350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25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193539" name="Text Box 4"/>
          <p:cNvSpPr txBox="1">
            <a:spLocks noChangeArrowheads="1"/>
          </p:cNvSpPr>
          <p:nvPr/>
        </p:nvSpPr>
        <p:spPr bwMode="auto">
          <a:xfrm>
            <a:off x="1897063" y="400050"/>
            <a:ext cx="6384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rgbClr val="FFCC00"/>
                </a:solidFill>
              </a:rPr>
              <a:t>  Humanitarian  Projects: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br>
              <a:rPr lang="en-US" sz="4000" b="1" dirty="0">
                <a:solidFill>
                  <a:srgbClr val="FF9933"/>
                </a:solidFill>
              </a:rPr>
            </a:b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2015</a:t>
            </a:r>
            <a:r>
              <a:rPr lang="en-US" sz="4000" b="1" dirty="0"/>
              <a:t> 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La </a:t>
            </a:r>
            <a:r>
              <a:rPr lang="en-US" sz="2800" b="1" dirty="0" err="1"/>
              <a:t>Prepa</a:t>
            </a:r>
            <a:r>
              <a:rPr lang="en-US" sz="2800" b="1" dirty="0"/>
              <a:t>  </a:t>
            </a:r>
          </a:p>
        </p:txBody>
      </p:sp>
      <p:sp>
        <p:nvSpPr>
          <p:cNvPr id="193542" name="Text Box 8"/>
          <p:cNvSpPr txBox="1">
            <a:spLocks noChangeArrowheads="1"/>
          </p:cNvSpPr>
          <p:nvPr/>
        </p:nvSpPr>
        <p:spPr bwMode="auto">
          <a:xfrm>
            <a:off x="688975" y="1687083"/>
            <a:ext cx="52494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2800" b="1" dirty="0">
                <a:latin typeface="Times New Roman" pitchFamily="18" charset="0"/>
              </a:rPr>
              <a:t>MA</a:t>
            </a:r>
          </a:p>
          <a:p>
            <a:pPr algn="ctr" defTabSz="914400"/>
            <a:r>
              <a:rPr lang="en-US" sz="2800" b="1" dirty="0">
                <a:latin typeface="Times New Roman" pitchFamily="18" charset="0"/>
              </a:rPr>
              <a:t>N</a:t>
            </a:r>
          </a:p>
          <a:p>
            <a:pPr algn="ctr" defTabSz="914400"/>
            <a:r>
              <a:rPr lang="en-US" sz="2800" b="1" dirty="0">
                <a:latin typeface="Times New Roman" pitchFamily="18" charset="0"/>
              </a:rPr>
              <a:t>A</a:t>
            </a:r>
          </a:p>
          <a:p>
            <a:pPr algn="ctr" defTabSz="914400"/>
            <a:r>
              <a:rPr lang="en-US" sz="2800" b="1" dirty="0">
                <a:latin typeface="Times New Roman" pitchFamily="18" charset="0"/>
              </a:rPr>
              <a:t>G</a:t>
            </a:r>
          </a:p>
          <a:p>
            <a:pPr algn="ctr" defTabSz="914400"/>
            <a:r>
              <a:rPr lang="en-US" sz="2800" b="1" dirty="0">
                <a:latin typeface="Times New Roman" pitchFamily="18" charset="0"/>
              </a:rPr>
              <a:t>EME</a:t>
            </a:r>
          </a:p>
          <a:p>
            <a:pPr algn="ctr" defTabSz="914400"/>
            <a:r>
              <a:rPr lang="en-US" sz="2800" b="1" dirty="0">
                <a:latin typeface="Times New Roman" pitchFamily="18" charset="0"/>
              </a:rPr>
              <a:t>N</a:t>
            </a:r>
          </a:p>
          <a:p>
            <a:pPr algn="ctr" defTabSz="914400"/>
            <a:r>
              <a:rPr lang="en-US" sz="2800" b="1" dirty="0">
                <a:latin typeface="Times New Roman" pitchFamily="18" charset="0"/>
              </a:rPr>
              <a:t>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BE99B4-19D0-D34F-582F-724B1962DB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8096" y="1899791"/>
            <a:ext cx="4726982" cy="39757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1237F4-DC40-8342-82E5-57CC3B3CE8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5073" y="1578428"/>
            <a:ext cx="1231702" cy="2013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EDF692-FEF0-9D58-9620-0992E65981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9251" y="3703224"/>
            <a:ext cx="1891831" cy="22826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193539" name="Text Box 4"/>
          <p:cNvSpPr txBox="1">
            <a:spLocks noChangeArrowheads="1"/>
          </p:cNvSpPr>
          <p:nvPr/>
        </p:nvSpPr>
        <p:spPr bwMode="auto">
          <a:xfrm>
            <a:off x="1897063" y="400050"/>
            <a:ext cx="6384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rgbClr val="FFCC00"/>
                </a:solidFill>
              </a:rPr>
              <a:t>  Humanitarian  Projects: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br>
              <a:rPr lang="en-US" sz="4000" b="1" dirty="0">
                <a:solidFill>
                  <a:srgbClr val="FF9933"/>
                </a:solidFill>
              </a:rPr>
            </a:b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2015</a:t>
            </a:r>
            <a:r>
              <a:rPr lang="en-US" sz="4000" b="1" dirty="0"/>
              <a:t> 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Las Palmas Primary</a:t>
            </a:r>
          </a:p>
        </p:txBody>
      </p:sp>
      <p:sp>
        <p:nvSpPr>
          <p:cNvPr id="193541" name="Text Box 8"/>
          <p:cNvSpPr txBox="1">
            <a:spLocks noChangeArrowheads="1"/>
          </p:cNvSpPr>
          <p:nvPr/>
        </p:nvSpPr>
        <p:spPr bwMode="auto">
          <a:xfrm>
            <a:off x="5869459" y="1798638"/>
            <a:ext cx="296180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Teacher’s quarters</a:t>
            </a:r>
          </a:p>
          <a:p>
            <a:pPr defTabSz="914400"/>
            <a:r>
              <a:rPr lang="en-US" sz="2400" b="1" dirty="0">
                <a:solidFill>
                  <a:srgbClr val="FFCC00"/>
                </a:solidFill>
              </a:rPr>
              <a:t>Computer lab</a:t>
            </a:r>
            <a:endParaRPr lang="en-US" sz="2400" b="1" dirty="0"/>
          </a:p>
          <a:p>
            <a:pPr defTabSz="914400"/>
            <a:endParaRPr lang="en-US" sz="2400" b="1" dirty="0"/>
          </a:p>
          <a:p>
            <a:pPr defTabSz="914400"/>
            <a:endParaRPr lang="en-US" sz="2400" b="1" dirty="0"/>
          </a:p>
          <a:p>
            <a:pPr defTabSz="914400"/>
            <a:r>
              <a:rPr lang="en-US" sz="2400" b="1" dirty="0"/>
              <a:t>The dirty dozen </a:t>
            </a:r>
          </a:p>
        </p:txBody>
      </p:sp>
      <p:sp>
        <p:nvSpPr>
          <p:cNvPr id="193542" name="Text Box 8"/>
          <p:cNvSpPr txBox="1">
            <a:spLocks noChangeArrowheads="1"/>
          </p:cNvSpPr>
          <p:nvPr/>
        </p:nvSpPr>
        <p:spPr bwMode="auto">
          <a:xfrm>
            <a:off x="688975" y="1700213"/>
            <a:ext cx="539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US" sz="3600" b="1">
                <a:latin typeface="Times New Roman" pitchFamily="18" charset="0"/>
              </a:rPr>
              <a:t>E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X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I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S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T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I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N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3D9149-6075-B8BA-02CC-8F73B4007A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14"/>
          <a:stretch/>
        </p:blipFill>
        <p:spPr>
          <a:xfrm>
            <a:off x="1313785" y="1828347"/>
            <a:ext cx="4470614" cy="3123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A128F4-01B1-4E85-229F-49F3A15060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723" y="3942535"/>
            <a:ext cx="3974966" cy="26396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A6196B-A792-F732-D281-06EDDAC6A936}"/>
              </a:ext>
            </a:extLst>
          </p:cNvPr>
          <p:cNvSpPr txBox="1"/>
          <p:nvPr/>
        </p:nvSpPr>
        <p:spPr>
          <a:xfrm>
            <a:off x="1313786" y="4951451"/>
            <a:ext cx="32532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new partner</a:t>
            </a:r>
          </a:p>
          <a:p>
            <a:r>
              <a:rPr lang="en-US" sz="2800" dirty="0"/>
              <a:t>BK’s Club from</a:t>
            </a:r>
          </a:p>
          <a:p>
            <a:r>
              <a:rPr lang="en-US" sz="2800" dirty="0"/>
              <a:t>Lake Norman, NC</a:t>
            </a:r>
          </a:p>
        </p:txBody>
      </p:sp>
    </p:spTree>
    <p:extLst>
      <p:ext uri="{BB962C8B-B14F-4D97-AF65-F5344CB8AC3E}">
        <p14:creationId xmlns:p14="http://schemas.microsoft.com/office/powerpoint/2010/main" val="42691664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1897063" y="400050"/>
            <a:ext cx="6384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rgbClr val="FFCC00"/>
                </a:solidFill>
              </a:rPr>
              <a:t>  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br>
              <a:rPr lang="en-US" sz="4000" b="1" dirty="0">
                <a:solidFill>
                  <a:srgbClr val="FF9933"/>
                </a:solidFill>
              </a:rPr>
            </a:br>
            <a:r>
              <a:rPr lang="en-US" sz="4000" b="1" dirty="0">
                <a:solidFill>
                  <a:srgbClr val="FF9933"/>
                </a:solidFill>
              </a:rPr>
              <a:t>   </a:t>
            </a:r>
            <a:r>
              <a:rPr lang="en-US" sz="2800" b="1" dirty="0"/>
              <a:t>2015</a:t>
            </a:r>
            <a:r>
              <a:rPr lang="en-US" sz="4000" b="1" dirty="0"/>
              <a:t> 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Las Palmas Primary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835150"/>
            <a:ext cx="3525838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 Box 8"/>
          <p:cNvSpPr txBox="1">
            <a:spLocks noChangeArrowheads="1"/>
          </p:cNvSpPr>
          <p:nvPr/>
        </p:nvSpPr>
        <p:spPr bwMode="auto">
          <a:xfrm>
            <a:off x="5305425" y="4670425"/>
            <a:ext cx="35258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400" b="1">
                <a:solidFill>
                  <a:srgbClr val="FF9900"/>
                </a:solidFill>
              </a:rPr>
              <a:t>Teacher’s quarters</a:t>
            </a:r>
          </a:p>
          <a:p>
            <a:pPr defTabSz="914400"/>
            <a:r>
              <a:rPr lang="en-US" sz="2400" b="1"/>
              <a:t>3 hour daily commute</a:t>
            </a:r>
            <a:r>
              <a:rPr lang="en-US" sz="2400"/>
              <a:t> </a:t>
            </a:r>
          </a:p>
          <a:p>
            <a:pPr defTabSz="914400"/>
            <a:r>
              <a:rPr lang="en-US" sz="2400" b="1"/>
              <a:t>     (round trip)</a:t>
            </a:r>
            <a:endParaRPr lang="en-US" sz="2800" b="1"/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688975" y="1700213"/>
            <a:ext cx="539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US" sz="3600" b="1">
                <a:latin typeface="Times New Roman" pitchFamily="18" charset="0"/>
              </a:rPr>
              <a:t>E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X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I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S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T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I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N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G</a:t>
            </a:r>
          </a:p>
        </p:txBody>
      </p:sp>
      <p:pic>
        <p:nvPicPr>
          <p:cNvPr id="35847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1835150"/>
            <a:ext cx="3703637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994295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1897063" y="400050"/>
            <a:ext cx="7246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rgbClr val="FFCC00"/>
                </a:solidFill>
              </a:rPr>
              <a:t>  </a:t>
            </a:r>
            <a:r>
              <a:rPr lang="en-US" sz="2800" b="1" dirty="0"/>
              <a:t>2015</a:t>
            </a:r>
            <a:r>
              <a:rPr lang="en-US" sz="4000" b="1" dirty="0"/>
              <a:t> 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r>
              <a:rPr lang="en-US" sz="2800" b="1" dirty="0"/>
              <a:t>Las Palmas  Computer lab</a:t>
            </a:r>
          </a:p>
        </p:txBody>
      </p:sp>
      <p:sp>
        <p:nvSpPr>
          <p:cNvPr id="35844" name="Text Box 8"/>
          <p:cNvSpPr txBox="1">
            <a:spLocks noChangeArrowheads="1"/>
          </p:cNvSpPr>
          <p:nvPr/>
        </p:nvSpPr>
        <p:spPr bwMode="auto">
          <a:xfrm>
            <a:off x="1337212" y="5433045"/>
            <a:ext cx="73573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2400" b="1" dirty="0">
                <a:solidFill>
                  <a:srgbClr val="FF9900"/>
                </a:solidFill>
              </a:rPr>
              <a:t>Teacher’s quarters</a:t>
            </a:r>
          </a:p>
          <a:p>
            <a:pPr defTabSz="914400"/>
            <a:r>
              <a:rPr lang="en-US" sz="2400" b="1" dirty="0">
                <a:solidFill>
                  <a:srgbClr val="FF9900"/>
                </a:solidFill>
              </a:rPr>
              <a:t>			      Computer Lab in use</a:t>
            </a: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688975" y="1700213"/>
            <a:ext cx="539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US" sz="3600" b="1">
                <a:latin typeface="Times New Roman" pitchFamily="18" charset="0"/>
              </a:rPr>
              <a:t>E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X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I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S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T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I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N</a:t>
            </a:r>
          </a:p>
          <a:p>
            <a:pPr algn="ctr" defTabSz="914400"/>
            <a:r>
              <a:rPr lang="en-US" sz="3600" b="1">
                <a:latin typeface="Times New Roman" pitchFamily="18" charset="0"/>
              </a:rPr>
              <a:t>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576D58-B5B5-98CB-4497-EC2BF3957E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40868"/>
            <a:ext cx="4124587" cy="3750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E38CA4-6BBA-9185-5E79-32AE410471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3023" y="1840868"/>
            <a:ext cx="3020490" cy="285924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7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1143000" cy="1143000"/>
          </a:xfrm>
        </p:spPr>
      </p:pic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1897063" y="400050"/>
            <a:ext cx="63849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rgbClr val="FFCC00"/>
                </a:solidFill>
              </a:rPr>
              <a:t>  </a:t>
            </a:r>
            <a:r>
              <a:rPr lang="en-US" sz="4000" b="1" dirty="0"/>
              <a:t>Las Varas  2018</a:t>
            </a:r>
            <a:r>
              <a:rPr lang="en-US" sz="4000" b="1" dirty="0">
                <a:solidFill>
                  <a:srgbClr val="FF9933"/>
                </a:solidFill>
              </a:rPr>
              <a:t> </a:t>
            </a:r>
            <a:br>
              <a:rPr lang="en-US" sz="4000" b="1" dirty="0">
                <a:solidFill>
                  <a:srgbClr val="FF9933"/>
                </a:solidFill>
              </a:rPr>
            </a:br>
            <a:r>
              <a:rPr lang="en-US" sz="4000" b="1" dirty="0">
                <a:solidFill>
                  <a:srgbClr val="FF9933"/>
                </a:solidFill>
              </a:rPr>
              <a:t>  </a:t>
            </a:r>
            <a:r>
              <a:rPr lang="en-US" sz="3200" b="1" dirty="0"/>
              <a:t>Felipe Angeles Primary</a:t>
            </a:r>
            <a:endParaRPr lang="en-US" sz="2800" b="1" dirty="0"/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511443" y="4881966"/>
            <a:ext cx="341737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PAINTING </a:t>
            </a:r>
          </a:p>
          <a:p>
            <a:r>
              <a:rPr lang="en-US" sz="2800" b="1" dirty="0"/>
              <a:t>		and</a:t>
            </a:r>
          </a:p>
          <a:p>
            <a:r>
              <a:rPr lang="en-US" sz="2800" b="1" dirty="0"/>
              <a:t>COMPUTER LAB</a:t>
            </a:r>
          </a:p>
          <a:p>
            <a:endParaRPr lang="en-US" sz="28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0B557A-84E5-8F88-C017-72EA618DD3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582" y="1675081"/>
            <a:ext cx="4404275" cy="29494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317E55-3071-9FDA-09FE-C3DD0F3B86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260990"/>
            <a:ext cx="4005419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6962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/>
          </p:nvPr>
        </p:nvSpPr>
        <p:spPr>
          <a:xfrm>
            <a:off x="2069024" y="274638"/>
            <a:ext cx="6617776" cy="1143000"/>
          </a:xfrm>
        </p:spPr>
        <p:txBody>
          <a:bodyPr/>
          <a:lstStyle/>
          <a:p>
            <a:pPr algn="l"/>
            <a:r>
              <a:rPr lang="es-ES" dirty="0"/>
              <a:t>Las Varas  2018 </a:t>
            </a:r>
            <a:br>
              <a:rPr lang="es-ES" dirty="0"/>
            </a:br>
            <a:r>
              <a:rPr lang="es-ES" dirty="0"/>
              <a:t>  Felipe </a:t>
            </a:r>
            <a:r>
              <a:rPr lang="es-ES" dirty="0" err="1"/>
              <a:t>Angeles</a:t>
            </a:r>
            <a:r>
              <a:rPr lang="es-ES" dirty="0"/>
              <a:t> </a:t>
            </a:r>
            <a:r>
              <a:rPr lang="es-ES" dirty="0" err="1"/>
              <a:t>Primary</a:t>
            </a:r>
            <a:endParaRPr lang="en-US" dirty="0"/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216" y="1707294"/>
            <a:ext cx="3981342" cy="298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B546BF-5767-041C-DBC1-D16B1A7FB8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3064"/>
            <a:ext cx="1146147" cy="11461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E16C19-B6D3-86FF-DCDB-0FFCD9925C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8" y="1681094"/>
            <a:ext cx="2113651" cy="28056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2BF8D1-D8C0-F74C-E1F3-7AF858D639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3749" y="3483602"/>
            <a:ext cx="2538128" cy="26544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8CEA0F-BBB3-0E6F-6495-FC91E0FFF8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99445"/>
            <a:ext cx="1146147" cy="1146147"/>
          </a:xfrm>
          <a:prstGeom prst="rect">
            <a:avLst/>
          </a:prstGeom>
        </p:spPr>
      </p:pic>
      <p:sp>
        <p:nvSpPr>
          <p:cNvPr id="93185" name="Rectangle 2"/>
          <p:cNvSpPr>
            <a:spLocks noGrp="1"/>
          </p:cNvSpPr>
          <p:nvPr>
            <p:ph type="title"/>
          </p:nvPr>
        </p:nvSpPr>
        <p:spPr>
          <a:xfrm>
            <a:off x="1990724" y="274638"/>
            <a:ext cx="6696075" cy="1143000"/>
          </a:xfrm>
        </p:spPr>
        <p:txBody>
          <a:bodyPr/>
          <a:lstStyle/>
          <a:p>
            <a:r>
              <a:rPr lang="en-US" dirty="0"/>
              <a:t>During COVID &amp; beyond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CC844F-8291-41AF-AA77-6CA776549994}"/>
              </a:ext>
            </a:extLst>
          </p:cNvPr>
          <p:cNvSpPr txBox="1"/>
          <p:nvPr/>
        </p:nvSpPr>
        <p:spPr>
          <a:xfrm>
            <a:off x="457201" y="1836550"/>
            <a:ext cx="5734372" cy="282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2300" b="1" dirty="0"/>
              <a:t>Food support La Penita &amp; Chacala</a:t>
            </a:r>
          </a:p>
          <a:p>
            <a:pPr>
              <a:spcAft>
                <a:spcPts val="400"/>
              </a:spcAft>
            </a:pPr>
            <a:r>
              <a:rPr lang="en-US" sz="2300" b="1" dirty="0"/>
              <a:t>Computers for La </a:t>
            </a:r>
            <a:r>
              <a:rPr lang="en-US" sz="2300" b="1" dirty="0" err="1"/>
              <a:t>Prepa</a:t>
            </a:r>
            <a:r>
              <a:rPr lang="en-US" sz="2300" b="1" dirty="0"/>
              <a:t> Teachers</a:t>
            </a:r>
          </a:p>
          <a:p>
            <a:pPr>
              <a:spcAft>
                <a:spcPts val="400"/>
              </a:spcAft>
            </a:pPr>
            <a:r>
              <a:rPr lang="en-US" sz="2300" b="1" dirty="0"/>
              <a:t>Second computer lab Felipe Angeles</a:t>
            </a:r>
          </a:p>
          <a:p>
            <a:pPr>
              <a:spcAft>
                <a:spcPts val="400"/>
              </a:spcAft>
            </a:pPr>
            <a:r>
              <a:rPr lang="en-US" sz="2300" b="1" dirty="0"/>
              <a:t>Solar for La </a:t>
            </a:r>
            <a:r>
              <a:rPr lang="en-US" sz="2300" b="1" dirty="0" err="1"/>
              <a:t>Prepa</a:t>
            </a:r>
            <a:endParaRPr lang="en-US" sz="2300" b="1" dirty="0"/>
          </a:p>
          <a:p>
            <a:endParaRPr lang="en-US" b="1" dirty="0"/>
          </a:p>
          <a:p>
            <a:r>
              <a:rPr lang="en-US" b="1" dirty="0"/>
              <a:t>AND</a:t>
            </a:r>
          </a:p>
          <a:p>
            <a:endParaRPr lang="en-US" b="1" dirty="0"/>
          </a:p>
          <a:p>
            <a:r>
              <a:rPr lang="en-US" b="1" dirty="0"/>
              <a:t>LOS AYALA KINDERGARTEN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984BC6-405C-6BE0-CCAD-C0D2AA8B7D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3511" y="3429000"/>
            <a:ext cx="4324027" cy="302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0102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8CEA0F-BBB3-0E6F-6495-FC91E0FFF8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99445"/>
            <a:ext cx="1146147" cy="1146147"/>
          </a:xfrm>
          <a:prstGeom prst="rect">
            <a:avLst/>
          </a:prstGeom>
        </p:spPr>
      </p:pic>
      <p:sp>
        <p:nvSpPr>
          <p:cNvPr id="93185" name="Rectangle 2"/>
          <p:cNvSpPr>
            <a:spLocks noGrp="1"/>
          </p:cNvSpPr>
          <p:nvPr>
            <p:ph type="title"/>
          </p:nvPr>
        </p:nvSpPr>
        <p:spPr>
          <a:xfrm>
            <a:off x="1990726" y="745350"/>
            <a:ext cx="2711904" cy="672287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46356-7F19-AF1E-8C31-9A1558BF43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6910" y="3209106"/>
            <a:ext cx="3986186" cy="3249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232863-765B-4BD8-A3DD-907ED6B4C8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209106"/>
            <a:ext cx="4332600" cy="3249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0DC3F2-6807-90E5-4BFF-2737D61D9B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910" y="399444"/>
            <a:ext cx="3986186" cy="25219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02C4A9-3262-F725-7E1C-54E08237E75D}"/>
              </a:ext>
            </a:extLst>
          </p:cNvPr>
          <p:cNvSpPr txBox="1"/>
          <p:nvPr/>
        </p:nvSpPr>
        <p:spPr>
          <a:xfrm>
            <a:off x="457201" y="2205318"/>
            <a:ext cx="321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JOIN  THE  TEAM</a:t>
            </a:r>
          </a:p>
        </p:txBody>
      </p:sp>
    </p:spTree>
    <p:extLst>
      <p:ext uri="{BB962C8B-B14F-4D97-AF65-F5344CB8AC3E}">
        <p14:creationId xmlns:p14="http://schemas.microsoft.com/office/powerpoint/2010/main" val="233938626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/>
          </p:cNvSpPr>
          <p:nvPr>
            <p:ph type="title"/>
          </p:nvPr>
        </p:nvSpPr>
        <p:spPr>
          <a:xfrm>
            <a:off x="2689412" y="274637"/>
            <a:ext cx="5997388" cy="2214989"/>
          </a:xfrm>
        </p:spPr>
        <p:txBody>
          <a:bodyPr/>
          <a:lstStyle/>
          <a:p>
            <a:r>
              <a:rPr lang="en-US" dirty="0"/>
              <a:t>La Penita &amp; Berkeley Rotarians</a:t>
            </a:r>
            <a:br>
              <a:rPr lang="en-US" dirty="0"/>
            </a:br>
            <a:endParaRPr lang="en-US" dirty="0"/>
          </a:p>
        </p:txBody>
      </p:sp>
      <p:pic>
        <p:nvPicPr>
          <p:cNvPr id="87043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1740" y="1800211"/>
            <a:ext cx="8015060" cy="465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FD0F5E-4EA8-CFBC-804B-1B5F275EAC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2" y="404720"/>
            <a:ext cx="1146147" cy="114614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8CEA0F-BBB3-0E6F-6495-FC91E0FFF8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99445"/>
            <a:ext cx="1146147" cy="1146147"/>
          </a:xfrm>
          <a:prstGeom prst="rect">
            <a:avLst/>
          </a:prstGeom>
        </p:spPr>
      </p:pic>
      <p:sp>
        <p:nvSpPr>
          <p:cNvPr id="93185" name="Rectangle 2"/>
          <p:cNvSpPr>
            <a:spLocks noGrp="1"/>
          </p:cNvSpPr>
          <p:nvPr>
            <p:ph type="title"/>
          </p:nvPr>
        </p:nvSpPr>
        <p:spPr>
          <a:xfrm>
            <a:off x="1990725" y="274637"/>
            <a:ext cx="6455852" cy="2430143"/>
          </a:xfrm>
        </p:spPr>
        <p:txBody>
          <a:bodyPr/>
          <a:lstStyle/>
          <a:p>
            <a:pPr algn="l"/>
            <a:r>
              <a:rPr lang="en-US" dirty="0"/>
              <a:t>Leadership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3 Global Grants</a:t>
            </a:r>
            <a:br>
              <a:rPr lang="en-US" sz="2800" dirty="0"/>
            </a:br>
            <a:r>
              <a:rPr lang="en-US" sz="2800" dirty="0"/>
              <a:t>15 Projects</a:t>
            </a:r>
          </a:p>
        </p:txBody>
      </p:sp>
      <p:pic>
        <p:nvPicPr>
          <p:cNvPr id="93187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3" y="2842703"/>
            <a:ext cx="5101769" cy="340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825E2C-AB57-E19C-91AB-60F20A7398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7619" y="2842703"/>
            <a:ext cx="2533974" cy="34011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00"/>
          <a:stretch>
            <a:fillRect/>
          </a:stretch>
        </p:blipFill>
        <p:spPr>
          <a:xfrm>
            <a:off x="1541463" y="215900"/>
            <a:ext cx="7602537" cy="6416675"/>
          </a:xfrm>
        </p:spPr>
      </p:pic>
      <p:pic>
        <p:nvPicPr>
          <p:cNvPr id="162819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458788"/>
            <a:ext cx="2133600" cy="2119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4800</TotalTime>
  <Words>516</Words>
  <Application>Microsoft Office PowerPoint</Application>
  <PresentationFormat>On-screen Show (4:3)</PresentationFormat>
  <Paragraphs>143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Times New Roman</vt:lpstr>
      <vt:lpstr>Calibri</vt:lpstr>
      <vt:lpstr>Office Theme</vt:lpstr>
      <vt:lpstr>PowerPoint Presentation</vt:lpstr>
      <vt:lpstr>Humanitarian  Projects ready  to  take  one  on?</vt:lpstr>
      <vt:lpstr>Educators   Community organizers </vt:lpstr>
      <vt:lpstr>Humanitarian  Projects </vt:lpstr>
      <vt:lpstr>PowerPoint Presentation</vt:lpstr>
      <vt:lpstr>PowerPoint Presentation</vt:lpstr>
      <vt:lpstr>PowerPoint Presentation</vt:lpstr>
      <vt:lpstr>Humanitarian  Projects:   Local leaders involved</vt:lpstr>
      <vt:lpstr>PowerPoint Presentation</vt:lpstr>
      <vt:lpstr>PowerPoint Presentation</vt:lpstr>
      <vt:lpstr>Zacaulpan     Tribal council accepts the project     </vt:lpstr>
      <vt:lpstr>PowerPoint Presentation</vt:lpstr>
      <vt:lpstr>Zacaulpan</vt:lpstr>
      <vt:lpstr>La Penita – CONALEP 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Las Varas  2018    Felipe Angeles Primary</vt:lpstr>
      <vt:lpstr>During COVID &amp; beyond</vt:lpstr>
      <vt:lpstr>PLANNING</vt:lpstr>
      <vt:lpstr>La Penita &amp; Berkeley Rotarians </vt:lpstr>
      <vt:lpstr>Leadership  3 Global Grants 15 Projects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Chacala before hurricane</dc:title>
  <dc:creator>Office 2004 Test Drive User</dc:creator>
  <cp:lastModifiedBy>Eldon Kloepfer</cp:lastModifiedBy>
  <cp:revision>87</cp:revision>
  <dcterms:created xsi:type="dcterms:W3CDTF">2014-07-17T16:08:30Z</dcterms:created>
  <dcterms:modified xsi:type="dcterms:W3CDTF">2024-02-13T16:48:00Z</dcterms:modified>
</cp:coreProperties>
</file>